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43"/>
    <p:restoredTop sz="96327"/>
  </p:normalViewPr>
  <p:slideViewPr>
    <p:cSldViewPr snapToGrid="0" snapToObjects="1">
      <p:cViewPr>
        <p:scale>
          <a:sx n="100" d="100"/>
          <a:sy n="100" d="100"/>
        </p:scale>
        <p:origin x="150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98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3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6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90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26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01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85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69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8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78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64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C01A6-BA5C-F545-994B-238C493F4280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66FF-7D6A-EE41-B2CC-DED40174A1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08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9F953D6-A8C5-A24B-A8C4-2571B1FF6A24}"/>
              </a:ext>
            </a:extLst>
          </p:cNvPr>
          <p:cNvCxnSpPr>
            <a:cxnSpLocks/>
          </p:cNvCxnSpPr>
          <p:nvPr/>
        </p:nvCxnSpPr>
        <p:spPr>
          <a:xfrm>
            <a:off x="661990" y="2858929"/>
            <a:ext cx="5076194" cy="0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3EA3830-E63C-0A45-9EEF-A5E476DE9B43}"/>
              </a:ext>
            </a:extLst>
          </p:cNvPr>
          <p:cNvCxnSpPr>
            <a:cxnSpLocks/>
          </p:cNvCxnSpPr>
          <p:nvPr/>
        </p:nvCxnSpPr>
        <p:spPr>
          <a:xfrm flipV="1">
            <a:off x="3417987" y="2661598"/>
            <a:ext cx="0" cy="196299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273831A-2705-9540-96F6-05E7C6C3DCC8}"/>
              </a:ext>
            </a:extLst>
          </p:cNvPr>
          <p:cNvCxnSpPr>
            <a:cxnSpLocks/>
          </p:cNvCxnSpPr>
          <p:nvPr/>
        </p:nvCxnSpPr>
        <p:spPr>
          <a:xfrm flipV="1">
            <a:off x="661990" y="2858929"/>
            <a:ext cx="0" cy="184666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6A13BAE-0CF9-B24F-9FEA-A6844E0030C7}"/>
              </a:ext>
            </a:extLst>
          </p:cNvPr>
          <p:cNvCxnSpPr>
            <a:cxnSpLocks/>
          </p:cNvCxnSpPr>
          <p:nvPr/>
        </p:nvCxnSpPr>
        <p:spPr>
          <a:xfrm flipV="1">
            <a:off x="1896957" y="2858929"/>
            <a:ext cx="0" cy="184666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8698A92-51B0-1244-AD29-E93AB1C42FF4}"/>
              </a:ext>
            </a:extLst>
          </p:cNvPr>
          <p:cNvCxnSpPr>
            <a:cxnSpLocks/>
          </p:cNvCxnSpPr>
          <p:nvPr/>
        </p:nvCxnSpPr>
        <p:spPr>
          <a:xfrm flipV="1">
            <a:off x="3160934" y="2854459"/>
            <a:ext cx="0" cy="192574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CC1C8BB-8D72-D54D-AE93-EE09BA2AC840}"/>
              </a:ext>
            </a:extLst>
          </p:cNvPr>
          <p:cNvCxnSpPr>
            <a:cxnSpLocks/>
          </p:cNvCxnSpPr>
          <p:nvPr/>
        </p:nvCxnSpPr>
        <p:spPr>
          <a:xfrm flipV="1">
            <a:off x="4438773" y="2858929"/>
            <a:ext cx="0" cy="184666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075A41A-F5E0-1E41-AA4C-C5901FF824A9}"/>
              </a:ext>
            </a:extLst>
          </p:cNvPr>
          <p:cNvSpPr/>
          <p:nvPr/>
        </p:nvSpPr>
        <p:spPr>
          <a:xfrm>
            <a:off x="2936856" y="2522044"/>
            <a:ext cx="962262" cy="139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>
                <a:solidFill>
                  <a:schemeClr val="tx1"/>
                </a:solidFill>
              </a:rPr>
              <a:t>Comité de Dirección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F7F8FA8-99B3-8443-A0AF-B43E596B74DA}"/>
              </a:ext>
            </a:extLst>
          </p:cNvPr>
          <p:cNvCxnSpPr>
            <a:cxnSpLocks/>
          </p:cNvCxnSpPr>
          <p:nvPr/>
        </p:nvCxnSpPr>
        <p:spPr>
          <a:xfrm flipV="1">
            <a:off x="3417987" y="2337378"/>
            <a:ext cx="0" cy="184666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E86A4447-FDAC-CC4F-80D8-F23C8EB76F5D}"/>
              </a:ext>
            </a:extLst>
          </p:cNvPr>
          <p:cNvGrpSpPr/>
          <p:nvPr/>
        </p:nvGrpSpPr>
        <p:grpSpPr>
          <a:xfrm>
            <a:off x="286569" y="3046336"/>
            <a:ext cx="1562267" cy="2162090"/>
            <a:chOff x="809273" y="1361507"/>
            <a:chExt cx="1562267" cy="2162090"/>
          </a:xfrm>
        </p:grpSpPr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03B935F4-AE47-5D46-BBB0-EDCA475844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34" t="55577" r="85335" b="34492"/>
            <a:stretch/>
          </p:blipFill>
          <p:spPr bwMode="auto">
            <a:xfrm>
              <a:off x="809273" y="1361507"/>
              <a:ext cx="750842" cy="67666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73E4D09-DC3D-2A43-92F9-7E54D5188D6C}"/>
                </a:ext>
              </a:extLst>
            </p:cNvPr>
            <p:cNvGrpSpPr/>
            <p:nvPr/>
          </p:nvGrpSpPr>
          <p:grpSpPr>
            <a:xfrm>
              <a:off x="822108" y="2031532"/>
              <a:ext cx="1549432" cy="1492065"/>
              <a:chOff x="2012080" y="2031532"/>
              <a:chExt cx="1549432" cy="1492065"/>
            </a:xfrm>
          </p:grpSpPr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F356EDC-95DA-E148-B5E5-DAF355D88F43}"/>
                  </a:ext>
                </a:extLst>
              </p:cNvPr>
              <p:cNvSpPr/>
              <p:nvPr/>
            </p:nvSpPr>
            <p:spPr>
              <a:xfrm>
                <a:off x="2012080" y="2031532"/>
                <a:ext cx="1162070" cy="14920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4" name="Rectangle 13">
                <a:extLst>
                  <a:ext uri="{FF2B5EF4-FFF2-40B4-BE49-F238E27FC236}">
                    <a16:creationId xmlns:a16="http://schemas.microsoft.com/office/drawing/2014/main" id="{3B80FE06-4693-BD43-9767-9A8EA6AEB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0203" y="2088280"/>
                <a:ext cx="1501309" cy="13216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1pPr>
                <a:lvl2pPr marL="742950" indent="-28575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2pPr>
                <a:lvl3pPr marL="11430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3pPr>
                <a:lvl4pPr marL="16002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4pPr>
                <a:lvl5pPr marL="20574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9pPr>
              </a:lstStyle>
              <a:p>
                <a:pPr eaLnBrk="1">
                  <a:lnSpc>
                    <a:spcPct val="120000"/>
                  </a:lnSpc>
                </a:pPr>
                <a:r>
                  <a:rPr lang="es-ES" altLang="es-ES" sz="600" b="1" dirty="0">
                    <a:solidFill>
                      <a:schemeClr val="tx1"/>
                    </a:solidFill>
                    <a:latin typeface="Avenir Book" panose="02000503020000020003" pitchFamily="2" charset="0"/>
                    <a:ea typeface="Avenir LT 35 Light" panose="02000503020000020003" pitchFamily="2" charset="0"/>
                    <a:cs typeface="Avenir LT 35 Light" panose="02000503020000020003" pitchFamily="2" charset="0"/>
                    <a:sym typeface="Avenir LT 35 Light" panose="02000503020000020003" pitchFamily="2" charset="0"/>
                  </a:rPr>
                  <a:t>DIRECCIÓN DE PERSONAS Y</a:t>
                </a:r>
              </a:p>
              <a:p>
                <a:pPr eaLnBrk="1">
                  <a:lnSpc>
                    <a:spcPct val="120000"/>
                  </a:lnSpc>
                </a:pPr>
                <a:r>
                  <a:rPr lang="es-ES" altLang="es-ES" sz="600" b="1" dirty="0">
                    <a:solidFill>
                      <a:schemeClr val="tx1"/>
                    </a:solidFill>
                    <a:latin typeface="Avenir Book" panose="02000503020000020003" pitchFamily="2" charset="0"/>
                    <a:ea typeface="Avenir LT 35 Light" panose="02000503020000020003" pitchFamily="2" charset="0"/>
                    <a:cs typeface="Avenir LT 35 Light" panose="02000503020000020003" pitchFamily="2" charset="0"/>
                    <a:sym typeface="Avenir LT 35 Light" panose="02000503020000020003" pitchFamily="2" charset="0"/>
                  </a:rPr>
                  <a:t>DESARROLLO DE TALENTO</a:t>
                </a:r>
              </a:p>
              <a:p>
                <a:pPr eaLnBrk="1">
                  <a:lnSpc>
                    <a:spcPct val="120000"/>
                  </a:lnSpc>
                </a:pPr>
                <a:endParaRPr lang="es-ES" altLang="es-ES" sz="600" b="1" dirty="0">
                  <a:solidFill>
                    <a:schemeClr val="tx1"/>
                  </a:solidFill>
                  <a:latin typeface="Avenir Book" panose="02000503020000020003" pitchFamily="2" charset="0"/>
                  <a:ea typeface="Avenir LT 35 Light" panose="02000503020000020003" pitchFamily="2" charset="0"/>
                  <a:cs typeface="Avenir LT 35 Light" panose="02000503020000020003" pitchFamily="2" charset="0"/>
                  <a:sym typeface="Avenir LT 35 Light" panose="02000503020000020003" pitchFamily="2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solidFill>
                      <a:schemeClr val="tx1"/>
                    </a:solidFill>
                    <a:latin typeface="Avenir Book" panose="02000503020000020003" pitchFamily="2" charset="0"/>
                  </a:rPr>
                  <a:t>Juan José Cestero Rico</a:t>
                </a:r>
              </a:p>
              <a:p>
                <a:pPr>
                  <a:lnSpc>
                    <a:spcPct val="120000"/>
                  </a:lnSpc>
                </a:pPr>
                <a:endParaRPr lang="es-ES" sz="600" dirty="0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Relaciones Laborales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Selección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Formación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Igualdad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Seguridad, Salud y Bienestar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dirty="0">
                    <a:latin typeface="Avenir Book" panose="02000503020000020003" pitchFamily="2" charset="0"/>
                    <a:ea typeface="Arial" panose="020B0604020202020204" pitchFamily="34" charset="0"/>
                  </a:rPr>
                  <a:t>Unidades de apoyo</a:t>
                </a:r>
              </a:p>
              <a:p>
                <a:pPr>
                  <a:lnSpc>
                    <a:spcPct val="120000"/>
                  </a:lnSpc>
                </a:pPr>
                <a:endParaRPr lang="es-ES" altLang="es-ES" sz="600" b="1" dirty="0">
                  <a:solidFill>
                    <a:schemeClr val="tx1"/>
                  </a:solidFill>
                  <a:latin typeface="Avenir Book" panose="02000503020000020003" pitchFamily="2" charset="0"/>
                  <a:ea typeface="Avenir LT 35 Light" panose="02000503020000020003" pitchFamily="2" charset="0"/>
                  <a:cs typeface="Avenir LT 35 Light" panose="02000503020000020003" pitchFamily="2" charset="0"/>
                  <a:sym typeface="Avenir LT 35 Light" panose="02000503020000020003" pitchFamily="2" charset="0"/>
                </a:endParaRPr>
              </a:p>
            </p:txBody>
          </p:sp>
        </p:grpSp>
      </p:grp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C045B7E-7EF8-6445-A698-F6C80658A124}"/>
              </a:ext>
            </a:extLst>
          </p:cNvPr>
          <p:cNvCxnSpPr>
            <a:cxnSpLocks/>
          </p:cNvCxnSpPr>
          <p:nvPr/>
        </p:nvCxnSpPr>
        <p:spPr>
          <a:xfrm>
            <a:off x="5545138" y="1333774"/>
            <a:ext cx="14128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3976EB66-898C-9F4A-AD5E-0E80115E6D67}"/>
              </a:ext>
            </a:extLst>
          </p:cNvPr>
          <p:cNvCxnSpPr>
            <a:cxnSpLocks/>
          </p:cNvCxnSpPr>
          <p:nvPr/>
        </p:nvCxnSpPr>
        <p:spPr>
          <a:xfrm>
            <a:off x="5545138" y="508503"/>
            <a:ext cx="14128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A98806B0-89EA-4341-9ECA-92B5345B4481}"/>
              </a:ext>
            </a:extLst>
          </p:cNvPr>
          <p:cNvGrpSpPr/>
          <p:nvPr/>
        </p:nvGrpSpPr>
        <p:grpSpPr>
          <a:xfrm>
            <a:off x="1553644" y="3039849"/>
            <a:ext cx="1580606" cy="2168575"/>
            <a:chOff x="3242211" y="1349955"/>
            <a:chExt cx="1580606" cy="2168575"/>
          </a:xfrm>
        </p:grpSpPr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8FE02182-A987-C745-953C-3507007ACAE2}"/>
                </a:ext>
              </a:extLst>
            </p:cNvPr>
            <p:cNvGrpSpPr/>
            <p:nvPr/>
          </p:nvGrpSpPr>
          <p:grpSpPr>
            <a:xfrm>
              <a:off x="3257323" y="2026466"/>
              <a:ext cx="1565494" cy="1492064"/>
              <a:chOff x="3518206" y="2026466"/>
              <a:chExt cx="1565494" cy="1492064"/>
            </a:xfrm>
          </p:grpSpPr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852B0298-2F35-4E42-854E-BF912E043429}"/>
                  </a:ext>
                </a:extLst>
              </p:cNvPr>
              <p:cNvSpPr/>
              <p:nvPr/>
            </p:nvSpPr>
            <p:spPr>
              <a:xfrm>
                <a:off x="3518206" y="2026466"/>
                <a:ext cx="1171303" cy="14920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" name="Rectangle 13">
                <a:extLst>
                  <a:ext uri="{FF2B5EF4-FFF2-40B4-BE49-F238E27FC236}">
                    <a16:creationId xmlns:a16="http://schemas.microsoft.com/office/drawing/2014/main" id="{2E2CE69A-F14C-4C46-8787-3461A0F4D2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421" y="2071583"/>
                <a:ext cx="1524279" cy="1213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1pPr>
                <a:lvl2pPr marL="742950" indent="-28575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2pPr>
                <a:lvl3pPr marL="11430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3pPr>
                <a:lvl4pPr marL="16002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4pPr>
                <a:lvl5pPr marL="2057400" indent="-228600"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rgbClr val="000000"/>
                    </a:solidFill>
                    <a:latin typeface="Helvetica" pitchFamily="2" charset="0"/>
                    <a:ea typeface="Helvetica" pitchFamily="2" charset="0"/>
                    <a:cs typeface="Helvetica" pitchFamily="2" charset="0"/>
                    <a:sym typeface="Helvetica" pitchFamily="2" charset="0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s-ES" sz="600" b="1">
                    <a:solidFill>
                      <a:schemeClr val="tx1"/>
                    </a:solidFill>
                    <a:latin typeface="Avenir Book" panose="02000503020000020003" pitchFamily="2" charset="0"/>
                  </a:rPr>
                  <a:t>DIRECCIÓN DE OPERACIONES</a:t>
                </a:r>
              </a:p>
              <a:p>
                <a:pPr>
                  <a:lnSpc>
                    <a:spcPct val="120000"/>
                  </a:lnSpc>
                </a:pPr>
                <a:endParaRPr lang="es-ES" sz="600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  <a:p>
                <a:pPr>
                  <a:lnSpc>
                    <a:spcPct val="120000"/>
                  </a:lnSpc>
                </a:pPr>
                <a:endParaRPr lang="es-ES" sz="600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solidFill>
                      <a:schemeClr val="tx1"/>
                    </a:solidFill>
                    <a:latin typeface="Avenir Book" panose="02000503020000020003" pitchFamily="2" charset="0"/>
                  </a:rPr>
                  <a:t>Beatriz Miguel Díez</a:t>
                </a:r>
              </a:p>
              <a:p>
                <a:pPr>
                  <a:lnSpc>
                    <a:spcPct val="120000"/>
                  </a:lnSpc>
                </a:pPr>
                <a:endParaRPr lang="es-ES" sz="600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Control de Gestión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Calidad Operativa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Instalaciones Inversiones 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Restauración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 err="1">
                    <a:latin typeface="Avenir Book" panose="02000503020000020003" pitchFamily="2" charset="0"/>
                    <a:ea typeface="Arial" panose="020B0604020202020204" pitchFamily="34" charset="0"/>
                  </a:rPr>
                  <a:t>Foodie</a:t>
                </a: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 Box</a:t>
                </a:r>
              </a:p>
              <a:p>
                <a:pPr>
                  <a:lnSpc>
                    <a:spcPct val="120000"/>
                  </a:lnSpc>
                </a:pPr>
                <a:r>
                  <a:rPr lang="es-ES" sz="600">
                    <a:latin typeface="Avenir Book" panose="02000503020000020003" pitchFamily="2" charset="0"/>
                    <a:ea typeface="Arial" panose="020B0604020202020204" pitchFamily="34" charset="0"/>
                  </a:rPr>
                  <a:t>Reputación</a:t>
                </a:r>
              </a:p>
            </p:txBody>
          </p:sp>
        </p:grpSp>
        <p:pic>
          <p:nvPicPr>
            <p:cNvPr id="49" name="Imagen 48">
              <a:extLst>
                <a:ext uri="{FF2B5EF4-FFF2-40B4-BE49-F238E27FC236}">
                  <a16:creationId xmlns:a16="http://schemas.microsoft.com/office/drawing/2014/main" id="{846B2F81-8C6A-364E-BDB7-62937B5916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05" t="55567" r="68034" b="33974"/>
            <a:stretch/>
          </p:blipFill>
          <p:spPr bwMode="auto">
            <a:xfrm>
              <a:off x="3242211" y="1349955"/>
              <a:ext cx="696114" cy="67553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BD200E6-0592-2945-8A56-41A22DB24DD9}"/>
              </a:ext>
            </a:extLst>
          </p:cNvPr>
          <p:cNvGrpSpPr/>
          <p:nvPr/>
        </p:nvGrpSpPr>
        <p:grpSpPr>
          <a:xfrm>
            <a:off x="2820895" y="3043023"/>
            <a:ext cx="1583116" cy="2165297"/>
            <a:chOff x="5582489" y="1372853"/>
            <a:chExt cx="1583116" cy="216529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24A23365-5E50-F94C-8394-F8202F465F91}"/>
                </a:ext>
              </a:extLst>
            </p:cNvPr>
            <p:cNvSpPr/>
            <p:nvPr/>
          </p:nvSpPr>
          <p:spPr>
            <a:xfrm>
              <a:off x="5599704" y="2046487"/>
              <a:ext cx="1162070" cy="1491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Rectangle 13">
              <a:extLst>
                <a:ext uri="{FF2B5EF4-FFF2-40B4-BE49-F238E27FC236}">
                  <a16:creationId xmlns:a16="http://schemas.microsoft.com/office/drawing/2014/main" id="{3EEA30C7-BB45-B64A-9B91-E223D91D3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1326" y="2091307"/>
              <a:ext cx="1524279" cy="1311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1pPr>
              <a:lvl2pPr marL="742950" indent="-28575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2pPr>
              <a:lvl3pPr marL="11430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3pPr>
              <a:lvl4pPr marL="16002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4pPr>
              <a:lvl5pPr marL="20574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sz="600" b="1" dirty="0">
                  <a:solidFill>
                    <a:schemeClr val="tx1"/>
                  </a:solidFill>
                  <a:latin typeface="Avenir Book" panose="02000503020000020003" pitchFamily="2" charset="0"/>
                  <a:cs typeface="Arial" panose="020B0604020202020204" pitchFamily="34" charset="0"/>
                </a:rPr>
                <a:t>DIRECCIÓN DE INNOVACIÓN,</a:t>
              </a:r>
            </a:p>
            <a:p>
              <a:pPr>
                <a:lnSpc>
                  <a:spcPct val="120000"/>
                </a:lnSpc>
              </a:pPr>
              <a:r>
                <a:rPr lang="es-ES" sz="600" b="1" dirty="0">
                  <a:solidFill>
                    <a:schemeClr val="tx1"/>
                  </a:solidFill>
                  <a:latin typeface="Avenir Book" panose="02000503020000020003" pitchFamily="2" charset="0"/>
                  <a:cs typeface="Arial" panose="020B0604020202020204" pitchFamily="34" charset="0"/>
                </a:rPr>
                <a:t>COMERCIAL Y MARKETING</a:t>
              </a:r>
            </a:p>
            <a:p>
              <a:pPr>
                <a:lnSpc>
                  <a:spcPct val="120000"/>
                </a:lnSpc>
              </a:pPr>
              <a:endParaRPr lang="es-ES" sz="600" b="1" dirty="0">
                <a:solidFill>
                  <a:schemeClr val="tx1"/>
                </a:solidFill>
                <a:latin typeface="Avenir Book" panose="02000503020000020003" pitchFamily="2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s-ES" sz="600" dirty="0">
                  <a:solidFill>
                    <a:schemeClr val="tx1"/>
                  </a:solidFill>
                  <a:latin typeface="Avenir Book" panose="02000503020000020003" pitchFamily="2" charset="0"/>
                </a:rPr>
                <a:t>David López Pachón</a:t>
              </a:r>
            </a:p>
            <a:p>
              <a:pPr>
                <a:lnSpc>
                  <a:spcPct val="120000"/>
                </a:lnSpc>
              </a:pPr>
              <a:endParaRPr lang="es-ES" sz="600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  <a:p>
              <a:pPr>
                <a:lnSpc>
                  <a:spcPct val="120000"/>
                </a:lnSpc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Marketing y </a:t>
              </a:r>
              <a:r>
                <a:rPr lang="es-ES" sz="600" spc="-5" dirty="0">
                  <a:latin typeface="Avenir Book" panose="02000503020000020003" pitchFamily="2" charset="0"/>
                  <a:ea typeface="Arial" panose="020B0604020202020204" pitchFamily="34" charset="0"/>
                </a:rPr>
                <a:t>Comunicación</a:t>
              </a:r>
              <a:endParaRPr lang="es-ES" sz="600" dirty="0">
                <a:latin typeface="Avenir Book" panose="02000503020000020003" pitchFamily="2" charset="0"/>
                <a:ea typeface="Arial" panose="020B0604020202020204" pitchFamily="34" charset="0"/>
              </a:endParaRPr>
            </a:p>
            <a:p>
              <a:pPr>
                <a:spcBef>
                  <a:spcPts val="15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Relaciones </a:t>
              </a:r>
              <a:r>
                <a:rPr lang="es-ES" sz="600" spc="-5" dirty="0">
                  <a:latin typeface="Avenir Book" panose="02000503020000020003" pitchFamily="2" charset="0"/>
                  <a:ea typeface="Arial" panose="020B0604020202020204" pitchFamily="34" charset="0"/>
                </a:rPr>
                <a:t>Institucionales</a:t>
              </a:r>
              <a:endParaRPr lang="es-ES" sz="600" dirty="0">
                <a:latin typeface="Avenir Book" panose="02000503020000020003" pitchFamily="2" charset="0"/>
                <a:ea typeface="Arial" panose="020B0604020202020204" pitchFamily="34" charset="0"/>
              </a:endParaRPr>
            </a:p>
            <a:p>
              <a:pPr>
                <a:spcBef>
                  <a:spcPts val="25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Eventos y</a:t>
              </a:r>
              <a:r>
                <a:rPr lang="es-ES" sz="600" spc="-30" dirty="0">
                  <a:latin typeface="Avenir Book" panose="02000503020000020003" pitchFamily="2" charset="0"/>
                  <a:ea typeface="Arial" panose="020B0604020202020204" pitchFamily="34" charset="0"/>
                </a:rPr>
                <a:t> </a:t>
              </a: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Grupos</a:t>
              </a:r>
            </a:p>
            <a:p>
              <a:pPr>
                <a:spcBef>
                  <a:spcPts val="20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Distribución y Ventas</a:t>
              </a:r>
            </a:p>
            <a:p>
              <a:pPr>
                <a:spcBef>
                  <a:spcPts val="45"/>
                </a:spcBef>
              </a:pPr>
              <a:r>
                <a:rPr lang="es-ES" sz="600" dirty="0" err="1">
                  <a:latin typeface="Avenir Book" panose="02000503020000020003" pitchFamily="2" charset="0"/>
                  <a:ea typeface="Arial" panose="020B0604020202020204" pitchFamily="34" charset="0"/>
                </a:rPr>
                <a:t>Revenue</a:t>
              </a:r>
              <a:endParaRPr lang="es-ES" sz="600" dirty="0">
                <a:latin typeface="Avenir Book" panose="02000503020000020003" pitchFamily="2" charset="0"/>
                <a:ea typeface="Arial" panose="020B0604020202020204" pitchFamily="34" charset="0"/>
              </a:endParaRPr>
            </a:p>
            <a:p>
              <a:pPr>
                <a:spcBef>
                  <a:spcPts val="45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Sistemas y Tecnología</a:t>
              </a:r>
            </a:p>
            <a:p>
              <a:pPr>
                <a:spcBef>
                  <a:spcPts val="45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Innovación</a:t>
              </a:r>
            </a:p>
            <a:p>
              <a:pPr>
                <a:spcBef>
                  <a:spcPts val="45"/>
                </a:spcBef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EFQM</a:t>
              </a:r>
              <a:endParaRPr lang="es-ES" altLang="es-ES" sz="600" b="1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</p:txBody>
        </p:sp>
        <p:pic>
          <p:nvPicPr>
            <p:cNvPr id="55" name="Imagen 54">
              <a:extLst>
                <a:ext uri="{FF2B5EF4-FFF2-40B4-BE49-F238E27FC236}">
                  <a16:creationId xmlns:a16="http://schemas.microsoft.com/office/drawing/2014/main" id="{A1FD6A86-8988-654D-8F34-5AD6777881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96" t="55261" r="50303" b="34280"/>
            <a:stretch/>
          </p:blipFill>
          <p:spPr bwMode="auto">
            <a:xfrm>
              <a:off x="5582489" y="1372853"/>
              <a:ext cx="693790" cy="6723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6" name="Imagen 55">
            <a:extLst>
              <a:ext uri="{FF2B5EF4-FFF2-40B4-BE49-F238E27FC236}">
                <a16:creationId xmlns:a16="http://schemas.microsoft.com/office/drawing/2014/main" id="{C0764675-60EE-CF42-91E2-1C88C77AB6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4" t="32233" r="57225" b="57308"/>
          <a:stretch/>
        </p:blipFill>
        <p:spPr bwMode="auto">
          <a:xfrm>
            <a:off x="2357088" y="1622672"/>
            <a:ext cx="773719" cy="7213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rupo 56">
            <a:extLst>
              <a:ext uri="{FF2B5EF4-FFF2-40B4-BE49-F238E27FC236}">
                <a16:creationId xmlns:a16="http://schemas.microsoft.com/office/drawing/2014/main" id="{6C7E1488-CA1C-E14E-B22F-7E76178C810E}"/>
              </a:ext>
            </a:extLst>
          </p:cNvPr>
          <p:cNvGrpSpPr/>
          <p:nvPr/>
        </p:nvGrpSpPr>
        <p:grpSpPr>
          <a:xfrm>
            <a:off x="4091878" y="3039760"/>
            <a:ext cx="1575767" cy="2168262"/>
            <a:chOff x="7984398" y="1369888"/>
            <a:chExt cx="1575767" cy="2168262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FD73D9CB-2ADF-3B46-B1F5-18DD175BBEF0}"/>
                </a:ext>
              </a:extLst>
            </p:cNvPr>
            <p:cNvSpPr/>
            <p:nvPr/>
          </p:nvSpPr>
          <p:spPr>
            <a:xfrm>
              <a:off x="7990748" y="2046488"/>
              <a:ext cx="1162071" cy="14916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Rectangle 13">
              <a:extLst>
                <a:ext uri="{FF2B5EF4-FFF2-40B4-BE49-F238E27FC236}">
                  <a16:creationId xmlns:a16="http://schemas.microsoft.com/office/drawing/2014/main" id="{3ED988B6-10C4-3849-B638-7549DEFB9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5886" y="2088724"/>
              <a:ext cx="1524279" cy="770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1pPr>
              <a:lvl2pPr marL="742950" indent="-28575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2pPr>
              <a:lvl3pPr marL="11430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3pPr>
              <a:lvl4pPr marL="16002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4pPr>
              <a:lvl5pPr marL="20574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s-ES" sz="600" b="1" dirty="0">
                  <a:solidFill>
                    <a:schemeClr val="tx1"/>
                  </a:solidFill>
                  <a:latin typeface="Avenir Book" panose="02000503020000020003" pitchFamily="2" charset="0"/>
                </a:rPr>
                <a:t>DIRECCIÓN FINANCIERA</a:t>
              </a:r>
            </a:p>
            <a:p>
              <a:pPr>
                <a:lnSpc>
                  <a:spcPct val="120000"/>
                </a:lnSpc>
              </a:pPr>
              <a:endParaRPr lang="es-ES" sz="600" b="1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  <a:p>
              <a:pPr>
                <a:lnSpc>
                  <a:spcPct val="120000"/>
                </a:lnSpc>
              </a:pPr>
              <a:endParaRPr lang="es-ES" sz="600" b="1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  <a:p>
              <a:pPr>
                <a:lnSpc>
                  <a:spcPct val="120000"/>
                </a:lnSpc>
              </a:pPr>
              <a:r>
                <a:rPr lang="es-ES" sz="600" dirty="0">
                  <a:solidFill>
                    <a:schemeClr val="tx1"/>
                  </a:solidFill>
                  <a:latin typeface="Avenir Book" panose="02000503020000020003" pitchFamily="2" charset="0"/>
                </a:rPr>
                <a:t>Mercedes Ramos Soria</a:t>
              </a:r>
            </a:p>
            <a:p>
              <a:pPr>
                <a:lnSpc>
                  <a:spcPct val="120000"/>
                </a:lnSpc>
              </a:pPr>
              <a:endParaRPr lang="es-ES" altLang="es-ES" sz="600" b="1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  <a:p>
              <a:pPr>
                <a:lnSpc>
                  <a:spcPct val="120000"/>
                </a:lnSpc>
              </a:pPr>
              <a:r>
                <a:rPr lang="es-ES" sz="600" dirty="0">
                  <a:latin typeface="Avenir Book" panose="02000503020000020003" pitchFamily="2" charset="0"/>
                  <a:ea typeface="Arial" panose="020B0604020202020204" pitchFamily="34" charset="0"/>
                </a:rPr>
                <a:t>Control de Gestión</a:t>
              </a:r>
            </a:p>
            <a:p>
              <a:pPr>
                <a:lnSpc>
                  <a:spcPct val="120000"/>
                </a:lnSpc>
              </a:pPr>
              <a:endParaRPr lang="es-ES" altLang="es-ES" sz="600" b="1" dirty="0">
                <a:solidFill>
                  <a:schemeClr val="tx1"/>
                </a:solidFill>
                <a:latin typeface="Avenir Book" panose="02000503020000020003" pitchFamily="2" charset="0"/>
              </a:endParaRPr>
            </a:p>
          </p:txBody>
        </p: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EA20C5C3-2DA4-984E-9597-FAFD7105D5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835" t="55093" r="32678" b="34664"/>
            <a:stretch/>
          </p:blipFill>
          <p:spPr bwMode="auto">
            <a:xfrm>
              <a:off x="7984398" y="1369888"/>
              <a:ext cx="693790" cy="67134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3" name="Imagen 62">
            <a:extLst>
              <a:ext uri="{FF2B5EF4-FFF2-40B4-BE49-F238E27FC236}">
                <a16:creationId xmlns:a16="http://schemas.microsoft.com/office/drawing/2014/main" id="{F007EE38-8F60-3942-AC11-9F1556F766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9" t="55009" r="15668" b="34604"/>
          <a:stretch/>
        </p:blipFill>
        <p:spPr bwMode="auto">
          <a:xfrm>
            <a:off x="5373549" y="3038565"/>
            <a:ext cx="693789" cy="6713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rupo 68">
            <a:extLst>
              <a:ext uri="{FF2B5EF4-FFF2-40B4-BE49-F238E27FC236}">
                <a16:creationId xmlns:a16="http://schemas.microsoft.com/office/drawing/2014/main" id="{A33F9EEE-BDD4-7C40-8818-726CB4167293}"/>
              </a:ext>
            </a:extLst>
          </p:cNvPr>
          <p:cNvGrpSpPr/>
          <p:nvPr/>
        </p:nvGrpSpPr>
        <p:grpSpPr>
          <a:xfrm>
            <a:off x="2358773" y="724623"/>
            <a:ext cx="2168860" cy="720058"/>
            <a:chOff x="4699135" y="48361"/>
            <a:chExt cx="2168860" cy="720058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F0D89C13-1DF2-6A46-AEB5-865DDF6E7748}"/>
                </a:ext>
              </a:extLst>
            </p:cNvPr>
            <p:cNvSpPr/>
            <p:nvPr/>
          </p:nvSpPr>
          <p:spPr>
            <a:xfrm>
              <a:off x="5479253" y="53417"/>
              <a:ext cx="1162070" cy="7126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/>
            </a:p>
          </p:txBody>
        </p:sp>
        <p:sp>
          <p:nvSpPr>
            <p:cNvPr id="45" name="Rectangle 13">
              <a:extLst>
                <a:ext uri="{FF2B5EF4-FFF2-40B4-BE49-F238E27FC236}">
                  <a16:creationId xmlns:a16="http://schemas.microsoft.com/office/drawing/2014/main" id="{D9C7555D-791F-F045-9D75-1792DFF78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38" y="154274"/>
              <a:ext cx="1322857" cy="548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1pPr>
              <a:lvl2pPr marL="742950" indent="-28575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2pPr>
              <a:lvl3pPr marL="11430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3pPr>
              <a:lvl4pPr marL="16002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4pPr>
              <a:lvl5pPr marL="2057400" indent="-228600"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0000"/>
                  </a:solidFill>
                  <a:latin typeface="Helvetica" pitchFamily="2" charset="0"/>
                  <a:ea typeface="Helvetica" pitchFamily="2" charset="0"/>
                  <a:cs typeface="Helvetica" pitchFamily="2" charset="0"/>
                  <a:sym typeface="Helvetica" pitchFamily="2" charset="0"/>
                </a:defRPr>
              </a:lvl9pPr>
            </a:lstStyle>
            <a:p>
              <a:pPr eaLnBrk="1">
                <a:lnSpc>
                  <a:spcPct val="120000"/>
                </a:lnSpc>
              </a:pPr>
              <a:r>
                <a:rPr lang="es-ES" altLang="es-ES" sz="600" b="1" dirty="0">
                  <a:solidFill>
                    <a:schemeClr val="tx1"/>
                  </a:solidFill>
                  <a:latin typeface="Avenir Book" panose="02000503020000020003" pitchFamily="2" charset="0"/>
                  <a:ea typeface="Avenir LT 35 Light" panose="02000503020000020003" pitchFamily="2" charset="0"/>
                  <a:cs typeface="Avenir LT 35 Light" panose="02000503020000020003" pitchFamily="2" charset="0"/>
                  <a:sym typeface="Avenir LT 35 Light" panose="02000503020000020003" pitchFamily="2" charset="0"/>
                </a:rPr>
                <a:t>PRESIDENTE</a:t>
              </a:r>
            </a:p>
            <a:p>
              <a:pPr eaLnBrk="1">
                <a:lnSpc>
                  <a:spcPct val="120000"/>
                </a:lnSpc>
              </a:pPr>
              <a:endParaRPr lang="es-ES" altLang="es-ES" sz="600" dirty="0">
                <a:solidFill>
                  <a:schemeClr val="tx1"/>
                </a:solidFill>
                <a:latin typeface="Avenir Book" panose="02000503020000020003" pitchFamily="2" charset="0"/>
                <a:ea typeface="Avenir LT 35 Light" panose="02000503020000020003" pitchFamily="2" charset="0"/>
                <a:cs typeface="Avenir LT 35 Light" panose="02000503020000020003" pitchFamily="2" charset="0"/>
                <a:sym typeface="Avenir LT 35 Light" panose="02000503020000020003" pitchFamily="2" charset="0"/>
              </a:endParaRPr>
            </a:p>
            <a:p>
              <a:pPr eaLnBrk="1">
                <a:lnSpc>
                  <a:spcPct val="120000"/>
                </a:lnSpc>
              </a:pPr>
              <a:endParaRPr lang="es-ES" altLang="es-ES" sz="600" dirty="0">
                <a:solidFill>
                  <a:schemeClr val="tx1"/>
                </a:solidFill>
                <a:latin typeface="Avenir Book" panose="02000503020000020003" pitchFamily="2" charset="0"/>
                <a:ea typeface="Avenir LT 35 Light" panose="02000503020000020003" pitchFamily="2" charset="0"/>
                <a:cs typeface="Avenir LT 35 Light" panose="02000503020000020003" pitchFamily="2" charset="0"/>
                <a:sym typeface="Avenir LT 35 Light" panose="02000503020000020003" pitchFamily="2" charset="0"/>
              </a:endParaRPr>
            </a:p>
            <a:p>
              <a:pPr eaLnBrk="1">
                <a:lnSpc>
                  <a:spcPct val="120000"/>
                </a:lnSpc>
              </a:pPr>
              <a:endParaRPr lang="es-ES" altLang="es-ES" sz="600" dirty="0">
                <a:solidFill>
                  <a:schemeClr val="tx1"/>
                </a:solidFill>
                <a:latin typeface="Avenir Book" panose="02000503020000020003" pitchFamily="2" charset="0"/>
                <a:ea typeface="Avenir LT 35 Light" panose="02000503020000020003" pitchFamily="2" charset="0"/>
                <a:cs typeface="Avenir LT 35 Light" panose="02000503020000020003" pitchFamily="2" charset="0"/>
                <a:sym typeface="Avenir LT 35 Light" panose="02000503020000020003" pitchFamily="2" charset="0"/>
              </a:endParaRPr>
            </a:p>
            <a:p>
              <a:pPr eaLnBrk="1">
                <a:lnSpc>
                  <a:spcPct val="120000"/>
                </a:lnSpc>
              </a:pPr>
              <a:r>
                <a:rPr lang="es-ES" altLang="es-ES" sz="600" dirty="0">
                  <a:solidFill>
                    <a:schemeClr val="tx1"/>
                  </a:solidFill>
                  <a:latin typeface="Avenir Book" panose="02000503020000020003" pitchFamily="2" charset="0"/>
                  <a:ea typeface="Avenir LT 35 Light" panose="02000503020000020003" pitchFamily="2" charset="0"/>
                  <a:cs typeface="Avenir LT 35 Light" panose="02000503020000020003" pitchFamily="2" charset="0"/>
                  <a:sym typeface="Avenir LT 35 Light" panose="02000503020000020003" pitchFamily="2" charset="0"/>
                </a:rPr>
                <a:t>Alejandro Oñoro Medrano</a:t>
              </a:r>
            </a:p>
          </p:txBody>
        </p:sp>
        <p:pic>
          <p:nvPicPr>
            <p:cNvPr id="68" name="Imagen 67" descr="Hombre vestido de traje posando para fotografia&#10;&#10;Descripción generada automáticamente">
              <a:extLst>
                <a:ext uri="{FF2B5EF4-FFF2-40B4-BE49-F238E27FC236}">
                  <a16:creationId xmlns:a16="http://schemas.microsoft.com/office/drawing/2014/main" id="{CEB4F7FC-0DFF-FF47-A238-DF01605753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899" t="3206" r="16955" b="55064"/>
            <a:stretch/>
          </p:blipFill>
          <p:spPr>
            <a:xfrm>
              <a:off x="4699135" y="48361"/>
              <a:ext cx="773722" cy="720058"/>
            </a:xfrm>
            <a:prstGeom prst="rect">
              <a:avLst/>
            </a:prstGeom>
          </p:spPr>
        </p:pic>
      </p:grp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E2879D66-00FF-D243-B881-CCA16968C67B}"/>
              </a:ext>
            </a:extLst>
          </p:cNvPr>
          <p:cNvCxnSpPr>
            <a:cxnSpLocks/>
          </p:cNvCxnSpPr>
          <p:nvPr/>
        </p:nvCxnSpPr>
        <p:spPr>
          <a:xfrm flipV="1">
            <a:off x="5738184" y="2857897"/>
            <a:ext cx="0" cy="206324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FB483724-0EFA-7244-AFE4-F8BDC04BDBD1}"/>
              </a:ext>
            </a:extLst>
          </p:cNvPr>
          <p:cNvCxnSpPr>
            <a:cxnSpLocks/>
          </p:cNvCxnSpPr>
          <p:nvPr/>
        </p:nvCxnSpPr>
        <p:spPr>
          <a:xfrm flipV="1">
            <a:off x="3417987" y="1441120"/>
            <a:ext cx="0" cy="184666"/>
          </a:xfrm>
          <a:prstGeom prst="line">
            <a:avLst/>
          </a:prstGeom>
          <a:ln>
            <a:solidFill>
              <a:srgbClr val="0028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FC2FD66-5EF5-8B40-B408-E6F7ADDBE2FE}"/>
              </a:ext>
            </a:extLst>
          </p:cNvPr>
          <p:cNvSpPr/>
          <p:nvPr/>
        </p:nvSpPr>
        <p:spPr>
          <a:xfrm>
            <a:off x="3130808" y="1629346"/>
            <a:ext cx="1125412" cy="702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F7E046CD-F6A9-F643-B861-174EF02EAA8A}"/>
              </a:ext>
            </a:extLst>
          </p:cNvPr>
          <p:cNvSpPr>
            <a:spLocks/>
          </p:cNvSpPr>
          <p:nvPr/>
        </p:nvSpPr>
        <p:spPr bwMode="auto">
          <a:xfrm>
            <a:off x="3161695" y="1703359"/>
            <a:ext cx="1322857" cy="54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 eaLnBrk="1">
              <a:lnSpc>
                <a:spcPct val="120000"/>
              </a:lnSpc>
            </a:pPr>
            <a:r>
              <a:rPr lang="es-ES" altLang="es-ES" sz="600" b="1">
                <a:solidFill>
                  <a:schemeClr val="tx1"/>
                </a:solidFill>
                <a:latin typeface="Avenir Book" panose="02000503020000020003" pitchFamily="2" charset="0"/>
                <a:ea typeface="Avenir LT 35 Light" panose="02000503020000020003" pitchFamily="2" charset="0"/>
                <a:cs typeface="Avenir LT 35 Light" panose="02000503020000020003" pitchFamily="2" charset="0"/>
                <a:sym typeface="Avenir LT 35 Light" panose="02000503020000020003" pitchFamily="2" charset="0"/>
              </a:rPr>
              <a:t>CEO Y DIRECCIÓN GENERAL</a:t>
            </a:r>
          </a:p>
          <a:p>
            <a:pPr eaLnBrk="1">
              <a:lnSpc>
                <a:spcPct val="120000"/>
              </a:lnSpc>
            </a:pPr>
            <a:endParaRPr lang="es-ES" altLang="es-ES" sz="600" b="1">
              <a:solidFill>
                <a:schemeClr val="tx1"/>
              </a:solidFill>
              <a:latin typeface="Avenir Book" panose="02000503020000020003" pitchFamily="2" charset="0"/>
              <a:ea typeface="Avenir LT 35 Light" panose="02000503020000020003" pitchFamily="2" charset="0"/>
              <a:cs typeface="Avenir LT 35 Light" panose="02000503020000020003" pitchFamily="2" charset="0"/>
              <a:sym typeface="Avenir LT 35 Light" panose="02000503020000020003" pitchFamily="2" charset="0"/>
            </a:endParaRPr>
          </a:p>
          <a:p>
            <a:pPr eaLnBrk="1">
              <a:lnSpc>
                <a:spcPct val="120000"/>
              </a:lnSpc>
            </a:pPr>
            <a:endParaRPr lang="es-ES" altLang="es-ES" sz="600" b="1">
              <a:solidFill>
                <a:schemeClr val="tx1"/>
              </a:solidFill>
              <a:latin typeface="Avenir Book" panose="02000503020000020003" pitchFamily="2" charset="0"/>
              <a:ea typeface="Avenir LT 35 Light" panose="02000503020000020003" pitchFamily="2" charset="0"/>
              <a:cs typeface="Avenir LT 35 Light" panose="02000503020000020003" pitchFamily="2" charset="0"/>
              <a:sym typeface="Avenir LT 35 Light" panose="02000503020000020003" pitchFamily="2" charset="0"/>
            </a:endParaRPr>
          </a:p>
          <a:p>
            <a:pPr eaLnBrk="1">
              <a:lnSpc>
                <a:spcPct val="120000"/>
              </a:lnSpc>
            </a:pPr>
            <a:endParaRPr lang="es-ES" altLang="es-ES" sz="600" b="1">
              <a:solidFill>
                <a:schemeClr val="tx1"/>
              </a:solidFill>
              <a:latin typeface="Avenir Book" panose="02000503020000020003" pitchFamily="2" charset="0"/>
              <a:ea typeface="Avenir LT 35 Light" panose="02000503020000020003" pitchFamily="2" charset="0"/>
              <a:cs typeface="Avenir LT 35 Light" panose="02000503020000020003" pitchFamily="2" charset="0"/>
              <a:sym typeface="Avenir LT 35 Light" panose="02000503020000020003" pitchFamily="2" charset="0"/>
            </a:endParaRPr>
          </a:p>
          <a:p>
            <a:pPr eaLnBrk="1">
              <a:lnSpc>
                <a:spcPct val="120000"/>
              </a:lnSpc>
            </a:pPr>
            <a:r>
              <a:rPr lang="es-ES" altLang="es-ES" sz="600">
                <a:solidFill>
                  <a:schemeClr val="tx1"/>
                </a:solidFill>
                <a:latin typeface="Avenir Book" panose="02000503020000020003" pitchFamily="2" charset="0"/>
                <a:ea typeface="Avenir LT 65 Medium" panose="02000503020000020003" pitchFamily="2" charset="0"/>
                <a:cs typeface="Avenir LT 65 Medium" panose="02000503020000020003" pitchFamily="2" charset="0"/>
                <a:sym typeface="Avenir LT 65 Medium" panose="02000503020000020003" pitchFamily="2" charset="0"/>
              </a:rPr>
              <a:t>José A. Preciados </a:t>
            </a:r>
            <a:r>
              <a:rPr lang="es-ES" sz="600">
                <a:solidFill>
                  <a:schemeClr val="tx1"/>
                </a:solidFill>
                <a:latin typeface="Avenir Book" panose="02000503020000020003" pitchFamily="2" charset="0"/>
              </a:rPr>
              <a:t>Fernández</a:t>
            </a:r>
            <a:endParaRPr lang="es-ES" altLang="es-ES" sz="60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2" name="Rectangle 13">
            <a:extLst>
              <a:ext uri="{FF2B5EF4-FFF2-40B4-BE49-F238E27FC236}">
                <a16:creationId xmlns:a16="http://schemas.microsoft.com/office/drawing/2014/main" id="{58B3EFF8-5B85-B142-BF5F-66A9FA44B9D5}"/>
              </a:ext>
            </a:extLst>
          </p:cNvPr>
          <p:cNvSpPr>
            <a:spLocks/>
          </p:cNvSpPr>
          <p:nvPr/>
        </p:nvSpPr>
        <p:spPr bwMode="auto">
          <a:xfrm>
            <a:off x="5415711" y="3754924"/>
            <a:ext cx="1224737" cy="88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1pPr>
            <a:lvl2pPr marL="742950" indent="-28575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2pPr>
            <a:lvl3pPr marL="11430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3pPr>
            <a:lvl4pPr marL="16002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4pPr>
            <a:lvl5pPr marL="2057400" indent="-228600"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ES" sz="600" b="1">
                <a:solidFill>
                  <a:schemeClr val="tx1"/>
                </a:solidFill>
                <a:latin typeface="Avenir Book" panose="02000503020000020003" pitchFamily="2" charset="0"/>
              </a:rPr>
              <a:t>DIRECCION DE SOSTENIBILIDAD</a:t>
            </a:r>
          </a:p>
          <a:p>
            <a:pPr>
              <a:lnSpc>
                <a:spcPct val="120000"/>
              </a:lnSpc>
            </a:pPr>
            <a:endParaRPr lang="es-ES" sz="60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>
              <a:lnSpc>
                <a:spcPct val="120000"/>
              </a:lnSpc>
            </a:pPr>
            <a:endParaRPr lang="es-ES" sz="60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>
              <a:lnSpc>
                <a:spcPct val="120000"/>
              </a:lnSpc>
            </a:pPr>
            <a:r>
              <a:rPr lang="es-ES" sz="600">
                <a:solidFill>
                  <a:schemeClr val="tx1"/>
                </a:solidFill>
                <a:latin typeface="Avenir Book" panose="02000503020000020003" pitchFamily="2" charset="0"/>
              </a:rPr>
              <a:t>Ana Mª López de San Román Alves</a:t>
            </a:r>
          </a:p>
          <a:p>
            <a:pPr>
              <a:lnSpc>
                <a:spcPct val="120000"/>
              </a:lnSpc>
            </a:pPr>
            <a:endParaRPr lang="es-ES" sz="60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>
              <a:lnSpc>
                <a:spcPct val="120000"/>
              </a:lnSpc>
            </a:pPr>
            <a:r>
              <a:rPr lang="es-ES" sz="600">
                <a:latin typeface="Avenir Book" panose="02000503020000020003" pitchFamily="2" charset="0"/>
                <a:ea typeface="Arial" panose="020B0604020202020204" pitchFamily="34" charset="0"/>
              </a:rPr>
              <a:t>Sostenibilidad ASG:</a:t>
            </a:r>
          </a:p>
          <a:p>
            <a:pPr>
              <a:lnSpc>
                <a:spcPct val="120000"/>
              </a:lnSpc>
            </a:pPr>
            <a:r>
              <a:rPr lang="es-ES" sz="600">
                <a:latin typeface="Avenir Book" panose="02000503020000020003" pitchFamily="2" charset="0"/>
                <a:ea typeface="Arial" panose="020B0604020202020204" pitchFamily="34" charset="0"/>
              </a:rPr>
              <a:t>Ambiental, Social y Buen Gobierno</a:t>
            </a:r>
            <a:endParaRPr lang="es-ES" sz="600">
              <a:latin typeface="Avenir Book" panose="02000503020000020003" pitchFamily="2" charset="0"/>
            </a:endParaRPr>
          </a:p>
          <a:p>
            <a:pPr>
              <a:lnSpc>
                <a:spcPct val="120000"/>
              </a:lnSpc>
            </a:pPr>
            <a:endParaRPr lang="es-ES" altLang="es-ES" sz="600" b="1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62E6AB0-7B1E-FF46-8F01-D006221C9FF8}"/>
              </a:ext>
            </a:extLst>
          </p:cNvPr>
          <p:cNvSpPr/>
          <p:nvPr/>
        </p:nvSpPr>
        <p:spPr>
          <a:xfrm>
            <a:off x="5373549" y="3708758"/>
            <a:ext cx="1287869" cy="1491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691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111</Words>
  <Application>Microsoft Office PowerPoint</Application>
  <PresentationFormat>A4 (210 x 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Rodriguez Leal, Carlos</dc:creator>
  <cp:lastModifiedBy>Cestero Rico, Juan José</cp:lastModifiedBy>
  <cp:revision>11</cp:revision>
  <dcterms:created xsi:type="dcterms:W3CDTF">2022-04-07T07:06:26Z</dcterms:created>
  <dcterms:modified xsi:type="dcterms:W3CDTF">2022-07-19T09:50:05Z</dcterms:modified>
</cp:coreProperties>
</file>