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E7EDD1-67A6-4EEC-A211-EBA76C9DE3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DC84803-CE25-4F94-9D31-4734BC52EF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BC77AB-A0AE-4304-8728-D72D57607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221F8-29D3-40DC-8C51-468F53E4227B}" type="datetimeFigureOut">
              <a:rPr lang="es-ES" smtClean="0"/>
              <a:t>18/07/2022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511D95-F6EB-49A4-8EA7-F93C9C316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C6442E-34A9-4C08-9F93-FFF7E91B7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D0F7-D35A-4ACC-854F-EA052ADAAE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089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AF0D16-5106-458C-9702-D753F1A54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6F6D4AC-91B2-416E-9C14-9590700D9B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52EE9D-82DA-444F-B403-5134909F8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221F8-29D3-40DC-8C51-468F53E4227B}" type="datetimeFigureOut">
              <a:rPr lang="es-ES" smtClean="0"/>
              <a:t>18/07/2022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BE5DAC-B95E-4815-9738-D90A7A6E5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E9A9DB-928A-47D3-BF36-5B35F2799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D0F7-D35A-4ACC-854F-EA052ADAAE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317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7523D3E-30F0-47EE-8E76-55BED09FFF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32CAB97-3EFC-4339-BBB7-F04DBDE5C5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6F768C-0666-467E-B12D-0ADE57C9E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221F8-29D3-40DC-8C51-468F53E4227B}" type="datetimeFigureOut">
              <a:rPr lang="es-ES" smtClean="0"/>
              <a:t>18/07/2022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74E010-8583-42D7-83ED-28ABA2F20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4B52E6-40DE-4945-A6EB-73C3C6990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D0F7-D35A-4ACC-854F-EA052ADAAE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1110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E567B5-0A0C-4BE0-BEE8-A61EA88E7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805E66-25EE-421B-8247-70B80A9D9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5CECF1-8690-4567-A958-9392C43E6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221F8-29D3-40DC-8C51-468F53E4227B}" type="datetimeFigureOut">
              <a:rPr lang="es-ES" smtClean="0"/>
              <a:t>18/07/2022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F7BA7F-5123-4FD9-96AE-82C2641F8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BF2532-EDE5-42D7-BD0D-E806DB201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D0F7-D35A-4ACC-854F-EA052ADAAE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4287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99EA34-2199-453D-970A-914B1323E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E4A025-464F-4261-8EE4-79353331E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91CC6D-6F4B-43B7-A856-4E515B592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221F8-29D3-40DC-8C51-468F53E4227B}" type="datetimeFigureOut">
              <a:rPr lang="es-ES" smtClean="0"/>
              <a:t>18/07/2022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C3F364-28DC-4F47-9B58-682BEA869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C144E5-9AB3-4420-B95B-E615426E8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D0F7-D35A-4ACC-854F-EA052ADAAE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1729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DD67F-6E0B-4FCD-901C-A364B7887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92FE86-2458-4DE8-92A1-20026462A1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54C589D-901F-4E3A-A01D-FEA86B9326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AE488BF-72D8-41D7-AF55-14F04CD5B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221F8-29D3-40DC-8C51-468F53E4227B}" type="datetimeFigureOut">
              <a:rPr lang="es-ES" smtClean="0"/>
              <a:t>18/07/2022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D50EC3-5BED-4127-A940-6D4C03D03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9CABCBB-699F-4F12-AF2A-6856B0107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D0F7-D35A-4ACC-854F-EA052ADAAE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537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70C40F-C453-455C-9874-B84092ADD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2D33A92-F786-4BC5-BBC4-08B332486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E37F2AD-5BE6-4868-87C7-93DFFC03F3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0228B8D-D877-498A-86DE-A2DD4E03B6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4859ABD-B7DE-4FE2-8B06-EE8D6CAEA9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322AF02-F6F0-49D1-9474-D44C7B68F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221F8-29D3-40DC-8C51-468F53E4227B}" type="datetimeFigureOut">
              <a:rPr lang="es-ES" smtClean="0"/>
              <a:t>18/07/2022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668D8AC-D31A-4892-9EEF-17078D95B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C9D91C2-F945-4165-9102-FFB50C5FB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D0F7-D35A-4ACC-854F-EA052ADAAE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6382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7E5193-6D01-4DFA-BFAC-9CE2AC89A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F1C62B6-16C7-47C5-8BC9-23AABE26E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221F8-29D3-40DC-8C51-468F53E4227B}" type="datetimeFigureOut">
              <a:rPr lang="es-ES" smtClean="0"/>
              <a:t>18/07/2022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9C6485D-FF3C-4E2E-B0FC-9610BDB34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70C4624-661D-4A0E-9936-3C13602B0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D0F7-D35A-4ACC-854F-EA052ADAAE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9769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38D2D55-8AA8-436E-85F1-9BF5FDE94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221F8-29D3-40DC-8C51-468F53E4227B}" type="datetimeFigureOut">
              <a:rPr lang="es-ES" smtClean="0"/>
              <a:t>18/07/2022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553C11D-F05B-403F-8CB0-41935E8F1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276DBF7-8201-4A0A-AE3C-059CC974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D0F7-D35A-4ACC-854F-EA052ADAAE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84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53EC23-A252-4EEE-9313-F4F8A8CC6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B50F4E-59BD-4D90-AA38-C5B8811EE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E366ED6-4448-4AEC-A5A4-C27E2CF7E4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DFCA2E-F54D-4CD1-AAFA-BB54AD142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221F8-29D3-40DC-8C51-468F53E4227B}" type="datetimeFigureOut">
              <a:rPr lang="es-ES" smtClean="0"/>
              <a:t>18/07/2022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DB1B8D7-5FA2-405D-B18D-CB32C52F0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65D724-B7F5-4F24-B4B5-32FDA7550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D0F7-D35A-4ACC-854F-EA052ADAAE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9892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2FDE7D-64DD-436A-BE72-FB1A19DA1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1FC9878-2BF1-46D6-8373-D3C48213A7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4AE5364-1877-4ECE-B7E8-C5072094D7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0ADA574-34ED-4E00-A2C9-92CC6DF90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221F8-29D3-40DC-8C51-468F53E4227B}" type="datetimeFigureOut">
              <a:rPr lang="es-ES" smtClean="0"/>
              <a:t>18/07/2022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2AF313-7ED3-4087-93B0-2FEC4A8EA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7DBCBE3-4C67-42FC-820C-B7D879D6A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D0F7-D35A-4ACC-854F-EA052ADAAE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7109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FCA10FF-3A9B-403F-AFA2-F6AFD0588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966D172-9C3F-4C58-8325-96F5623E4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B95712-5830-4BF7-B9FD-A13777B21D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221F8-29D3-40DC-8C51-468F53E4227B}" type="datetimeFigureOut">
              <a:rPr lang="es-ES" smtClean="0"/>
              <a:t>18/07/2022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A592BE-8117-4167-95D7-DBCAD734E9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B24BBC-6191-45F9-894E-40FD244362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3D0F7-D35A-4ACC-854F-EA052ADAAE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034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8" name="Imagen 1" descr="Descripción: C:\Users\asaiz\AppData\Local\Microsoft\Windows\Temporary Internet Files\Content.Outlook\16I22D1O\ilunion_fs_horizontal-01.jpg">
            <a:extLst>
              <a:ext uri="{FF2B5EF4-FFF2-40B4-BE49-F238E27FC236}">
                <a16:creationId xmlns:a16="http://schemas.microsoft.com/office/drawing/2014/main" id="{B1CE0AFB-4AFF-4B0E-B31C-18C3F2794B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3800" y="328339"/>
            <a:ext cx="1793875" cy="129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Line 88">
            <a:extLst>
              <a:ext uri="{FF2B5EF4-FFF2-40B4-BE49-F238E27FC236}">
                <a16:creationId xmlns:a16="http://schemas.microsoft.com/office/drawing/2014/main" id="{EE0A6E13-0881-4E88-BE65-ED0B5628C7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0825" y="1541848"/>
            <a:ext cx="0" cy="1444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5" name="Text Box 92">
            <a:extLst>
              <a:ext uri="{FF2B5EF4-FFF2-40B4-BE49-F238E27FC236}">
                <a16:creationId xmlns:a16="http://schemas.microsoft.com/office/drawing/2014/main" id="{9CBDB9DD-3772-48D6-B5ED-5E7B4768C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4325" y="554038"/>
            <a:ext cx="2387600" cy="481012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cs typeface="Times New Roman" panose="02020603050405020304" pitchFamily="18" charset="0"/>
              </a:rPr>
              <a:t>CEO                    </a:t>
            </a:r>
            <a:r>
              <a:rPr kumimoji="0" lang="es-ES" altLang="es-E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</a:t>
            </a:r>
            <a:r>
              <a:rPr kumimoji="0" lang="es-ES" altLang="es-E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cs typeface="Times New Roman" panose="02020603050405020304" pitchFamily="18" charset="0"/>
              </a:rPr>
              <a:t>(Alejandro Fernández Fidalgo)</a:t>
            </a:r>
            <a:endParaRPr kumimoji="0" lang="es-ES" altLang="es-ES" sz="11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Line 87">
            <a:extLst>
              <a:ext uri="{FF2B5EF4-FFF2-40B4-BE49-F238E27FC236}">
                <a16:creationId xmlns:a16="http://schemas.microsoft.com/office/drawing/2014/main" id="{796EEACF-1078-44F0-A1B6-8D7C1605A18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3363" y="1027320"/>
            <a:ext cx="0" cy="920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" name="Text Box 91">
            <a:extLst>
              <a:ext uri="{FF2B5EF4-FFF2-40B4-BE49-F238E27FC236}">
                <a16:creationId xmlns:a16="http://schemas.microsoft.com/office/drawing/2014/main" id="{73B7C8D6-A588-4A18-A3F3-8AC417A24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31763"/>
            <a:ext cx="6734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Verdana" panose="020B0604030504040204" pitchFamily="34" charset="0"/>
              </a:rPr>
              <a:t>Organigrama ILUNION </a:t>
            </a:r>
            <a:r>
              <a:rPr kumimoji="0" lang="es-ES" altLang="es-ES" sz="1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Verdana" panose="020B0604030504040204" pitchFamily="34" charset="0"/>
              </a:rPr>
              <a:t>Facility</a:t>
            </a: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kumimoji="0" lang="es-ES" altLang="es-ES" sz="1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Verdana" panose="020B0604030504040204" pitchFamily="34" charset="0"/>
              </a:rPr>
              <a:t>Services</a:t>
            </a: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Verdana" panose="020B0604030504040204" pitchFamily="34" charset="0"/>
              </a:rPr>
              <a:t> 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89">
            <a:extLst>
              <a:ext uri="{FF2B5EF4-FFF2-40B4-BE49-F238E27FC236}">
                <a16:creationId xmlns:a16="http://schemas.microsoft.com/office/drawing/2014/main" id="{EE46795C-7DBC-4C40-805A-39D2A2E8D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37900" y="7377113"/>
            <a:ext cx="822325" cy="2746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12/2010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86">
            <a:extLst>
              <a:ext uri="{FF2B5EF4-FFF2-40B4-BE49-F238E27FC236}">
                <a16:creationId xmlns:a16="http://schemas.microsoft.com/office/drawing/2014/main" id="{88F911F8-49FE-4885-A00A-651D3F247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3963" y="3673623"/>
            <a:ext cx="1092200" cy="465138"/>
          </a:xfrm>
          <a:prstGeom prst="rect">
            <a:avLst/>
          </a:prstGeom>
          <a:solidFill>
            <a:srgbClr val="E5F7E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Control de Gestión</a:t>
            </a: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(Javier Manias)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85321CC1-7D72-4BCB-995C-B935D6134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0900" y="1909970"/>
            <a:ext cx="1738313" cy="244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Junio 2022 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Line 12">
            <a:extLst>
              <a:ext uri="{FF2B5EF4-FFF2-40B4-BE49-F238E27FC236}">
                <a16:creationId xmlns:a16="http://schemas.microsoft.com/office/drawing/2014/main" id="{AFACED3E-9712-4E46-A767-A741080A35A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810875" y="3394223"/>
            <a:ext cx="0" cy="2339975"/>
          </a:xfrm>
          <a:prstGeom prst="line">
            <a:avLst/>
          </a:prstGeom>
          <a:noFill/>
          <a:ln w="317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" name="Line 85">
            <a:extLst>
              <a:ext uri="{FF2B5EF4-FFF2-40B4-BE49-F238E27FC236}">
                <a16:creationId xmlns:a16="http://schemas.microsoft.com/office/drawing/2014/main" id="{6C4EDABC-54D3-46A8-A68E-4E99FCCE8B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9663" y="3494236"/>
            <a:ext cx="1587" cy="18875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" name="Text Box 84">
            <a:extLst>
              <a:ext uri="{FF2B5EF4-FFF2-40B4-BE49-F238E27FC236}">
                <a16:creationId xmlns:a16="http://schemas.microsoft.com/office/drawing/2014/main" id="{61A43E5C-A02B-4EBD-A018-B402AE970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0263" y="1856173"/>
            <a:ext cx="1565275" cy="773113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cs typeface="Times New Roman" panose="02020603050405020304" pitchFamily="18" charset="0"/>
              </a:rPr>
              <a:t>Dirección Servicios Industriales </a:t>
            </a:r>
            <a:endParaRPr kumimoji="0" lang="es-ES" altLang="es-ES" sz="11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cs typeface="Times New Roman" panose="02020603050405020304" pitchFamily="18" charset="0"/>
              </a:rPr>
              <a:t>/ Automoción                            </a:t>
            </a:r>
            <a:r>
              <a:rPr kumimoji="0" lang="es-ES" altLang="es-E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cs typeface="Times New Roman" panose="02020603050405020304" pitchFamily="18" charset="0"/>
              </a:rPr>
              <a:t>(Jaime Calzado Arija)</a:t>
            </a:r>
            <a:endParaRPr kumimoji="0" lang="es-ES" altLang="es-ES" sz="11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83">
            <a:extLst>
              <a:ext uri="{FF2B5EF4-FFF2-40B4-BE49-F238E27FC236}">
                <a16:creationId xmlns:a16="http://schemas.microsoft.com/office/drawing/2014/main" id="{A6B86AA6-9458-4022-A2AB-E01CE9ACE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4638" y="2859874"/>
            <a:ext cx="1690687" cy="658812"/>
          </a:xfrm>
          <a:prstGeom prst="rect">
            <a:avLst/>
          </a:prstGeom>
          <a:solidFill>
            <a:srgbClr val="7ED4A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Dirección de Personas y Desarrollo de Talento</a:t>
            </a: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ES" altLang="es-E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(Pedro Buesa</a:t>
            </a:r>
            <a:r>
              <a:rPr kumimoji="0" lang="es-ES" altLang="es-E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Line 82">
            <a:extLst>
              <a:ext uri="{FF2B5EF4-FFF2-40B4-BE49-F238E27FC236}">
                <a16:creationId xmlns:a16="http://schemas.microsoft.com/office/drawing/2014/main" id="{FA8F9E9B-C1F9-440E-82BC-036B6658A2B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7988" y="1691073"/>
            <a:ext cx="9353550" cy="142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6" name="Line 81">
            <a:extLst>
              <a:ext uri="{FF2B5EF4-FFF2-40B4-BE49-F238E27FC236}">
                <a16:creationId xmlns:a16="http://schemas.microsoft.com/office/drawing/2014/main" id="{453C6DBA-7A30-4655-8983-65E23F5C1442}"/>
              </a:ext>
            </a:extLst>
          </p:cNvPr>
          <p:cNvSpPr>
            <a:spLocks noChangeShapeType="1"/>
          </p:cNvSpPr>
          <p:nvPr/>
        </p:nvSpPr>
        <p:spPr bwMode="auto">
          <a:xfrm>
            <a:off x="941388" y="4221311"/>
            <a:ext cx="0" cy="2222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" name="Line 80">
            <a:extLst>
              <a:ext uri="{FF2B5EF4-FFF2-40B4-BE49-F238E27FC236}">
                <a16:creationId xmlns:a16="http://schemas.microsoft.com/office/drawing/2014/main" id="{A8B61236-AA97-4B46-B0A4-37D9FC36BC7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7362" y="3570435"/>
            <a:ext cx="20634" cy="310821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8" name="Line 79">
            <a:extLst>
              <a:ext uri="{FF2B5EF4-FFF2-40B4-BE49-F238E27FC236}">
                <a16:creationId xmlns:a16="http://schemas.microsoft.com/office/drawing/2014/main" id="{27B31F8B-EE8F-48AD-ACC1-1259ACF21C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3313" y="3908573"/>
            <a:ext cx="1158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" name="Text Box 78">
            <a:extLst>
              <a:ext uri="{FF2B5EF4-FFF2-40B4-BE49-F238E27FC236}">
                <a16:creationId xmlns:a16="http://schemas.microsoft.com/office/drawing/2014/main" id="{53D77A43-9DA7-4302-880D-AE71491A6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088" y="3622823"/>
            <a:ext cx="1238250" cy="581025"/>
          </a:xfrm>
          <a:prstGeom prst="rect">
            <a:avLst/>
          </a:prstGeom>
          <a:solidFill>
            <a:srgbClr val="A3E7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Relaciones Laborales</a:t>
            </a: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(Cesar Quintana</a:t>
            </a:r>
            <a:r>
              <a:rPr kumimoji="0" lang="es-ES" altLang="es-E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Line 77">
            <a:extLst>
              <a:ext uri="{FF2B5EF4-FFF2-40B4-BE49-F238E27FC236}">
                <a16:creationId xmlns:a16="http://schemas.microsoft.com/office/drawing/2014/main" id="{D9B97D5D-0909-43B0-90BF-AADC0FAF246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8925" y="2900748"/>
            <a:ext cx="0" cy="1254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" name="Text Box 76">
            <a:extLst>
              <a:ext uri="{FF2B5EF4-FFF2-40B4-BE49-F238E27FC236}">
                <a16:creationId xmlns:a16="http://schemas.microsoft.com/office/drawing/2014/main" id="{CD7E621D-90B9-4E07-8C6F-B5500E1D9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9800" y="2866224"/>
            <a:ext cx="1255713" cy="658812"/>
          </a:xfrm>
          <a:prstGeom prst="rect">
            <a:avLst/>
          </a:prstGeom>
          <a:solidFill>
            <a:srgbClr val="7ED4A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Dirección </a:t>
            </a: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Financiera       </a:t>
            </a:r>
            <a:r>
              <a:rPr kumimoji="0" lang="es-ES" altLang="es-E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(Raquel Suárez</a:t>
            </a:r>
            <a:r>
              <a:rPr kumimoji="0" lang="es-ES" altLang="es-E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Line 75">
            <a:extLst>
              <a:ext uri="{FF2B5EF4-FFF2-40B4-BE49-F238E27FC236}">
                <a16:creationId xmlns:a16="http://schemas.microsoft.com/office/drawing/2014/main" id="{D005C363-A64C-46BE-81FA-3FFBF7729E4B}"/>
              </a:ext>
            </a:extLst>
          </p:cNvPr>
          <p:cNvSpPr>
            <a:spLocks noChangeShapeType="1"/>
          </p:cNvSpPr>
          <p:nvPr/>
        </p:nvSpPr>
        <p:spPr bwMode="auto">
          <a:xfrm>
            <a:off x="7864474" y="3584723"/>
            <a:ext cx="11114" cy="294994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3" name="Text Box 74">
            <a:extLst>
              <a:ext uri="{FF2B5EF4-FFF2-40B4-BE49-F238E27FC236}">
                <a16:creationId xmlns:a16="http://schemas.microsoft.com/office/drawing/2014/main" id="{FB594973-A4FD-4D25-B7F4-C1F78A354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9050" y="2856699"/>
            <a:ext cx="1679575" cy="658812"/>
          </a:xfrm>
          <a:prstGeom prst="rect">
            <a:avLst/>
          </a:prstGeom>
          <a:solidFill>
            <a:srgbClr val="7ED4A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Dirección 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Experiencia de Cliente y Sostenibilidad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(Sergio Verdasco</a:t>
            </a:r>
            <a:r>
              <a:rPr kumimoji="0" lang="es-ES" altLang="es-E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Text Box 73">
            <a:extLst>
              <a:ext uri="{FF2B5EF4-FFF2-40B4-BE49-F238E27FC236}">
                <a16:creationId xmlns:a16="http://schemas.microsoft.com/office/drawing/2014/main" id="{4FFA1307-5E16-467B-B0EC-6C2D1EADF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6975" y="2858286"/>
            <a:ext cx="1039813" cy="658813"/>
          </a:xfrm>
          <a:prstGeom prst="rect">
            <a:avLst/>
          </a:prstGeom>
          <a:solidFill>
            <a:srgbClr val="7ED4A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Dirección </a:t>
            </a: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Operaciones</a:t>
            </a: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(José Orosa</a:t>
            </a:r>
            <a:r>
              <a:rPr kumimoji="0" lang="es-ES" altLang="es-E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Text Box 72">
            <a:extLst>
              <a:ext uri="{FF2B5EF4-FFF2-40B4-BE49-F238E27FC236}">
                <a16:creationId xmlns:a16="http://schemas.microsoft.com/office/drawing/2014/main" id="{6F6607CB-D765-4D5F-BB74-60CAE23CA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5550" y="4213373"/>
            <a:ext cx="1101725" cy="368300"/>
          </a:xfrm>
          <a:prstGeom prst="rect">
            <a:avLst/>
          </a:prstGeom>
          <a:solidFill>
            <a:srgbClr val="E5F7E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Facturación</a:t>
            </a: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(Pablo Delgado)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Text Box 71">
            <a:extLst>
              <a:ext uri="{FF2B5EF4-FFF2-40B4-BE49-F238E27FC236}">
                <a16:creationId xmlns:a16="http://schemas.microsoft.com/office/drawing/2014/main" id="{B6068EEA-E74A-4996-868E-DB31BB360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0" y="4654698"/>
            <a:ext cx="1227138" cy="369888"/>
          </a:xfrm>
          <a:prstGeom prst="rect">
            <a:avLst/>
          </a:prstGeom>
          <a:solidFill>
            <a:srgbClr val="E5F7E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Control Operativo</a:t>
            </a: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(Fernando Sendin)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 Box 70">
            <a:extLst>
              <a:ext uri="{FF2B5EF4-FFF2-40B4-BE49-F238E27FC236}">
                <a16:creationId xmlns:a16="http://schemas.microsoft.com/office/drawing/2014/main" id="{6F4EC889-B529-4D0E-B53C-FD47E9938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0238" y="4838848"/>
            <a:ext cx="1011237" cy="466725"/>
          </a:xfrm>
          <a:prstGeom prst="rect">
            <a:avLst/>
          </a:prstGeom>
          <a:solidFill>
            <a:srgbClr val="E5F7E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Excelencia y Sostenibilidad</a:t>
            </a: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(Arancha Saiz)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 Box 69">
            <a:extLst>
              <a:ext uri="{FF2B5EF4-FFF2-40B4-BE49-F238E27FC236}">
                <a16:creationId xmlns:a16="http://schemas.microsoft.com/office/drawing/2014/main" id="{14308613-709D-4C78-81D3-C0F0CB567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9913" y="3570436"/>
            <a:ext cx="1422400" cy="495300"/>
          </a:xfrm>
          <a:prstGeom prst="rect">
            <a:avLst/>
          </a:prstGeom>
          <a:solidFill>
            <a:srgbClr val="E5F7E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Personas y Desarrollo de Talento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(Sara Gimeno)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 Box 8">
            <a:extLst>
              <a:ext uri="{FF2B5EF4-FFF2-40B4-BE49-F238E27FC236}">
                <a16:creationId xmlns:a16="http://schemas.microsoft.com/office/drawing/2014/main" id="{9AB56AEC-2062-4BEB-A7C6-2A8CC842EB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3575" y="6033022"/>
            <a:ext cx="758825" cy="501650"/>
          </a:xfrm>
          <a:prstGeom prst="rect">
            <a:avLst/>
          </a:prstGeom>
          <a:solidFill>
            <a:srgbClr val="E5F7E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Selección Operativa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(Eloy Pérez)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Text Box 68">
            <a:extLst>
              <a:ext uri="{FF2B5EF4-FFF2-40B4-BE49-F238E27FC236}">
                <a16:creationId xmlns:a16="http://schemas.microsoft.com/office/drawing/2014/main" id="{8B4A660F-B521-4D1A-B41B-54569CFEE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0075" y="4813448"/>
            <a:ext cx="1346200" cy="339725"/>
          </a:xfrm>
          <a:prstGeom prst="rect">
            <a:avLst/>
          </a:prstGeom>
          <a:solidFill>
            <a:srgbClr val="E5F7E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Unidades de Apoyo</a:t>
            </a: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(Carolina González)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Line 67">
            <a:extLst>
              <a:ext uri="{FF2B5EF4-FFF2-40B4-BE49-F238E27FC236}">
                <a16:creationId xmlns:a16="http://schemas.microsoft.com/office/drawing/2014/main" id="{04631172-1F81-4BAB-B016-87B533613B6C}"/>
              </a:ext>
            </a:extLst>
          </p:cNvPr>
          <p:cNvSpPr>
            <a:spLocks noChangeShapeType="1"/>
          </p:cNvSpPr>
          <p:nvPr/>
        </p:nvSpPr>
        <p:spPr bwMode="auto">
          <a:xfrm>
            <a:off x="9404350" y="3497411"/>
            <a:ext cx="22225" cy="20240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12" name="Text Box 66">
            <a:extLst>
              <a:ext uri="{FF2B5EF4-FFF2-40B4-BE49-F238E27FC236}">
                <a16:creationId xmlns:a16="http://schemas.microsoft.com/office/drawing/2014/main" id="{F21B73DC-1847-4FCE-9BA4-46F7F8654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0075" y="3702198"/>
            <a:ext cx="1095375" cy="488950"/>
          </a:xfrm>
          <a:prstGeom prst="rect">
            <a:avLst/>
          </a:prstGeom>
          <a:solidFill>
            <a:srgbClr val="E5F7E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Desarrollo de Negocio</a:t>
            </a: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(José Luis Fortuny)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13" name="Text Box 65">
            <a:extLst>
              <a:ext uri="{FF2B5EF4-FFF2-40B4-BE49-F238E27FC236}">
                <a16:creationId xmlns:a16="http://schemas.microsoft.com/office/drawing/2014/main" id="{21C416E5-9E31-4567-B579-C35FC6AB1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6863" y="3675211"/>
            <a:ext cx="1243012" cy="352425"/>
          </a:xfrm>
          <a:prstGeom prst="rect">
            <a:avLst/>
          </a:prstGeom>
          <a:solidFill>
            <a:srgbClr val="E5F7E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Seguridad</a:t>
            </a: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(Francisco Guirado)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14" name="Text Box 64">
            <a:extLst>
              <a:ext uri="{FF2B5EF4-FFF2-40B4-BE49-F238E27FC236}">
                <a16:creationId xmlns:a16="http://schemas.microsoft.com/office/drawing/2014/main" id="{2C5FF348-574A-4249-8B0A-A5FA90F05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7975" y="4089548"/>
            <a:ext cx="1246188" cy="454025"/>
          </a:xfrm>
          <a:prstGeom prst="rect">
            <a:avLst/>
          </a:prstGeom>
          <a:solidFill>
            <a:srgbClr val="E5F7E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Limpieza, HA y Jardinería</a:t>
            </a: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(Hector González)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15" name="Text Box 63">
            <a:extLst>
              <a:ext uri="{FF2B5EF4-FFF2-40B4-BE49-F238E27FC236}">
                <a16:creationId xmlns:a16="http://schemas.microsoft.com/office/drawing/2014/main" id="{1E84768B-8083-47BA-BCED-62597305E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5913" y="4632473"/>
            <a:ext cx="1344612" cy="347663"/>
          </a:xfrm>
          <a:prstGeom prst="rect">
            <a:avLst/>
          </a:prstGeom>
          <a:solidFill>
            <a:srgbClr val="E5F7E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Outsourcing </a:t>
            </a: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(José Orosa)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16" name="Text Box 9">
            <a:extLst>
              <a:ext uri="{FF2B5EF4-FFF2-40B4-BE49-F238E27FC236}">
                <a16:creationId xmlns:a16="http://schemas.microsoft.com/office/drawing/2014/main" id="{B338178E-1EA6-4ACB-A249-0DB1E7306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7662" y="5472251"/>
            <a:ext cx="1327150" cy="476250"/>
          </a:xfrm>
          <a:prstGeom prst="rect">
            <a:avLst/>
          </a:prstGeom>
          <a:solidFill>
            <a:srgbClr val="E5F7E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Mantenimiento</a:t>
            </a: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Facility </a:t>
            </a: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(José Orosa)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17" name="Line 62">
            <a:extLst>
              <a:ext uri="{FF2B5EF4-FFF2-40B4-BE49-F238E27FC236}">
                <a16:creationId xmlns:a16="http://schemas.microsoft.com/office/drawing/2014/main" id="{BFB2841F-F99C-4199-B23E-9CEA6A9979B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205788" y="3341420"/>
            <a:ext cx="0" cy="1746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18" name="Text Box 61">
            <a:extLst>
              <a:ext uri="{FF2B5EF4-FFF2-40B4-BE49-F238E27FC236}">
                <a16:creationId xmlns:a16="http://schemas.microsoft.com/office/drawing/2014/main" id="{2FAD6BF2-64FD-436A-A16E-4992358F4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4963" y="5051573"/>
            <a:ext cx="1281112" cy="371475"/>
          </a:xfrm>
          <a:prstGeom prst="rect">
            <a:avLst/>
          </a:prstGeom>
          <a:solidFill>
            <a:srgbClr val="E5F7E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Fuego/Conducción</a:t>
            </a: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(Jesús Sánchez)</a:t>
            </a: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19" name="Text Box 60">
            <a:extLst>
              <a:ext uri="{FF2B5EF4-FFF2-40B4-BE49-F238E27FC236}">
                <a16:creationId xmlns:a16="http://schemas.microsoft.com/office/drawing/2014/main" id="{E68DEC91-1DF3-4EA7-91DD-AF3245447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9600" y="5224611"/>
            <a:ext cx="1344613" cy="468312"/>
          </a:xfrm>
          <a:prstGeom prst="rect">
            <a:avLst/>
          </a:prstGeom>
          <a:solidFill>
            <a:srgbClr val="E5F7E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Seguridad, Salud y Bienestar</a:t>
            </a: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(Jorge Cuadrillero)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20" name="Text Box 59">
            <a:extLst>
              <a:ext uri="{FF2B5EF4-FFF2-40B4-BE49-F238E27FC236}">
                <a16:creationId xmlns:a16="http://schemas.microsoft.com/office/drawing/2014/main" id="{93190938-0D2B-4FC5-AEAC-4C23BA741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9263" y="1133683"/>
            <a:ext cx="2112962" cy="457200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cs typeface="Times New Roman" panose="02020603050405020304" pitchFamily="18" charset="0"/>
              </a:rPr>
              <a:t>Director General                             </a:t>
            </a:r>
            <a:r>
              <a:rPr kumimoji="0" lang="es-ES" altLang="es-E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cs typeface="Times New Roman" panose="02020603050405020304" pitchFamily="18" charset="0"/>
              </a:rPr>
              <a:t>(Jaime Calzado Arija)</a:t>
            </a:r>
            <a:endParaRPr kumimoji="0" lang="es-ES" altLang="es-ES" sz="11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21" name="Text Box 58">
            <a:extLst>
              <a:ext uri="{FF2B5EF4-FFF2-40B4-BE49-F238E27FC236}">
                <a16:creationId xmlns:a16="http://schemas.microsoft.com/office/drawing/2014/main" id="{83099A8D-D296-46CE-AEB8-E5E8E53976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4625" y="1865698"/>
            <a:ext cx="1711325" cy="658813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Dirección </a:t>
            </a: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Ejecutiva de Medios</a:t>
            </a: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(Raquel Suárez Saiz</a:t>
            </a:r>
            <a:r>
              <a:rPr kumimoji="0" lang="es-ES" altLang="es-E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22" name="Line 57">
            <a:extLst>
              <a:ext uri="{FF2B5EF4-FFF2-40B4-BE49-F238E27FC236}">
                <a16:creationId xmlns:a16="http://schemas.microsoft.com/office/drawing/2014/main" id="{25A8086B-789D-4D05-92AA-43A82959A7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38700" y="1700598"/>
            <a:ext cx="0" cy="1555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23" name="Text Box 56">
            <a:extLst>
              <a:ext uri="{FF2B5EF4-FFF2-40B4-BE49-F238E27FC236}">
                <a16:creationId xmlns:a16="http://schemas.microsoft.com/office/drawing/2014/main" id="{AB6E5F40-E56A-4C41-B771-B93AF81AF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" y="2307023"/>
            <a:ext cx="1255713" cy="487363"/>
          </a:xfrm>
          <a:prstGeom prst="rect">
            <a:avLst/>
          </a:prstGeom>
          <a:solidFill>
            <a:srgbClr val="F9976B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Dirección </a:t>
            </a: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Automoción</a:t>
            </a: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(Miguel A. Lamas</a:t>
            </a:r>
            <a:r>
              <a:rPr kumimoji="0" lang="es-ES" altLang="es-E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24" name="Line 55">
            <a:extLst>
              <a:ext uri="{FF2B5EF4-FFF2-40B4-BE49-F238E27FC236}">
                <a16:creationId xmlns:a16="http://schemas.microsoft.com/office/drawing/2014/main" id="{C88A9758-D18C-459B-8806-965AEA9B8A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70138" y="2715472"/>
            <a:ext cx="24860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25" name="Line 54">
            <a:extLst>
              <a:ext uri="{FF2B5EF4-FFF2-40B4-BE49-F238E27FC236}">
                <a16:creationId xmlns:a16="http://schemas.microsoft.com/office/drawing/2014/main" id="{66EA7D5E-2BC1-40E7-BAE2-EAB4DCF017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253321" y="1775034"/>
            <a:ext cx="1588" cy="104729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26" name="Line 53">
            <a:extLst>
              <a:ext uri="{FF2B5EF4-FFF2-40B4-BE49-F238E27FC236}">
                <a16:creationId xmlns:a16="http://schemas.microsoft.com/office/drawing/2014/main" id="{4387A9AC-51E0-41BD-9605-CBB01B3CACB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1250" y="4395936"/>
            <a:ext cx="10795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27" name="Text Box 52">
            <a:extLst>
              <a:ext uri="{FF2B5EF4-FFF2-40B4-BE49-F238E27FC236}">
                <a16:creationId xmlns:a16="http://schemas.microsoft.com/office/drawing/2014/main" id="{66041A92-867E-4F42-ADC0-DD85F9C3B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4459436"/>
            <a:ext cx="1179512" cy="384175"/>
          </a:xfrm>
          <a:prstGeom prst="rect">
            <a:avLst/>
          </a:prstGeom>
          <a:solidFill>
            <a:srgbClr val="E5F7E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Limpieza</a:t>
            </a: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(Mercedes Moncunill)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28" name="Text Box 51">
            <a:extLst>
              <a:ext uri="{FF2B5EF4-FFF2-40B4-BE49-F238E27FC236}">
                <a16:creationId xmlns:a16="http://schemas.microsoft.com/office/drawing/2014/main" id="{06DF3DEF-F8CB-4383-BAFF-F96D441D3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950" y="5350023"/>
            <a:ext cx="1123950" cy="333375"/>
          </a:xfrm>
          <a:prstGeom prst="rect">
            <a:avLst/>
          </a:prstGeom>
          <a:solidFill>
            <a:srgbClr val="E5F7E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Outsourcing</a:t>
            </a: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(Raúl García)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29" name="Text Box 50">
            <a:extLst>
              <a:ext uri="{FF2B5EF4-FFF2-40B4-BE49-F238E27FC236}">
                <a16:creationId xmlns:a16="http://schemas.microsoft.com/office/drawing/2014/main" id="{672DDD4E-D6AF-4BAC-A208-735D33110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934098"/>
            <a:ext cx="1160462" cy="334963"/>
          </a:xfrm>
          <a:prstGeom prst="rect">
            <a:avLst/>
          </a:prstGeom>
          <a:solidFill>
            <a:srgbClr val="E5F7E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Seguridad</a:t>
            </a: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(José Velasco)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31" name="Line 48">
            <a:extLst>
              <a:ext uri="{FF2B5EF4-FFF2-40B4-BE49-F238E27FC236}">
                <a16:creationId xmlns:a16="http://schemas.microsoft.com/office/drawing/2014/main" id="{B9ED5B7E-AF05-4DA5-9F5B-1337C063EEF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38700" y="2549033"/>
            <a:ext cx="3950" cy="16643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32" name="Line 47">
            <a:extLst>
              <a:ext uri="{FF2B5EF4-FFF2-40B4-BE49-F238E27FC236}">
                <a16:creationId xmlns:a16="http://schemas.microsoft.com/office/drawing/2014/main" id="{2720B8BD-EEF0-4CC7-8AEB-896F7F5CAD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1638" y="1694248"/>
            <a:ext cx="6350" cy="195079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33" name="Line 46">
            <a:extLst>
              <a:ext uri="{FF2B5EF4-FFF2-40B4-BE49-F238E27FC236}">
                <a16:creationId xmlns:a16="http://schemas.microsoft.com/office/drawing/2014/main" id="{F148A8A2-87E1-43FB-A09E-7908D0D9F9A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1013" y="4978548"/>
            <a:ext cx="104775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34" name="Line 45">
            <a:extLst>
              <a:ext uri="{FF2B5EF4-FFF2-40B4-BE49-F238E27FC236}">
                <a16:creationId xmlns:a16="http://schemas.microsoft.com/office/drawing/2014/main" id="{863F9B18-D682-4421-A894-2184A89248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1013" y="4449911"/>
            <a:ext cx="8413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35" name="Line 44">
            <a:extLst>
              <a:ext uri="{FF2B5EF4-FFF2-40B4-BE49-F238E27FC236}">
                <a16:creationId xmlns:a16="http://schemas.microsoft.com/office/drawing/2014/main" id="{093DAC16-BD2D-467D-A658-8FE7FE01711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0538" y="3822848"/>
            <a:ext cx="666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36" name="Text Box 43">
            <a:extLst>
              <a:ext uri="{FF2B5EF4-FFF2-40B4-BE49-F238E27FC236}">
                <a16:creationId xmlns:a16="http://schemas.microsoft.com/office/drawing/2014/main" id="{6044D89A-F52F-4607-9E5E-32924BE07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4675" y="4153048"/>
            <a:ext cx="1406525" cy="584200"/>
          </a:xfrm>
          <a:prstGeom prst="rect">
            <a:avLst/>
          </a:prstGeom>
          <a:solidFill>
            <a:srgbClr val="E5F7E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Gestión de Personas y Desarrollo de Talento </a:t>
            </a: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(Eloy Pérez)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39" name="Text Box 4">
            <a:extLst>
              <a:ext uri="{FF2B5EF4-FFF2-40B4-BE49-F238E27FC236}">
                <a16:creationId xmlns:a16="http://schemas.microsoft.com/office/drawing/2014/main" id="{7E7C3DCF-590D-4225-88DE-A4090F100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616" y="6318537"/>
            <a:ext cx="1344612" cy="450850"/>
          </a:xfrm>
          <a:prstGeom prst="rect">
            <a:avLst/>
          </a:prstGeom>
          <a:solidFill>
            <a:srgbClr val="E5F7E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Administración de Personas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(Pedro A. Pinedo)– FS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41" name="Text Box 2">
            <a:extLst>
              <a:ext uri="{FF2B5EF4-FFF2-40B4-BE49-F238E27FC236}">
                <a16:creationId xmlns:a16="http://schemas.microsoft.com/office/drawing/2014/main" id="{820AF09F-43CB-4178-9173-86521F477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63" y="5743724"/>
            <a:ext cx="1111250" cy="385762"/>
          </a:xfrm>
          <a:prstGeom prst="rect">
            <a:avLst/>
          </a:prstGeom>
          <a:solidFill>
            <a:srgbClr val="E5F7E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Servicios Industriales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42" name="Text Box 42">
            <a:extLst>
              <a:ext uri="{FF2B5EF4-FFF2-40B4-BE49-F238E27FC236}">
                <a16:creationId xmlns:a16="http://schemas.microsoft.com/office/drawing/2014/main" id="{DE862853-2279-43C2-952A-251E3DB50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5075" y="5096023"/>
            <a:ext cx="1214438" cy="482600"/>
          </a:xfrm>
          <a:prstGeom prst="rect">
            <a:avLst/>
          </a:prstGeom>
          <a:solidFill>
            <a:srgbClr val="E5F7E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S. Industriales Automoción</a:t>
            </a: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(Fernando Aguilar)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43" name="Text Box 41">
            <a:extLst>
              <a:ext uri="{FF2B5EF4-FFF2-40B4-BE49-F238E27FC236}">
                <a16:creationId xmlns:a16="http://schemas.microsoft.com/office/drawing/2014/main" id="{E41DA855-5854-4BDF-BFE2-1C8900681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" y="1746636"/>
            <a:ext cx="1250950" cy="495300"/>
          </a:xfrm>
          <a:prstGeom prst="rect">
            <a:avLst/>
          </a:prstGeom>
          <a:solidFill>
            <a:srgbClr val="F9976B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Gerencia Nacional </a:t>
            </a: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S. Industriales</a:t>
            </a: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(Iñaki Solano</a:t>
            </a:r>
            <a:r>
              <a:rPr kumimoji="0" lang="es-ES" altLang="es-E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44" name="Line 40">
            <a:extLst>
              <a:ext uri="{FF2B5EF4-FFF2-40B4-BE49-F238E27FC236}">
                <a16:creationId xmlns:a16="http://schemas.microsoft.com/office/drawing/2014/main" id="{69037163-5D23-4137-A482-0593363531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2425" y="1700598"/>
            <a:ext cx="0" cy="1555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45" name="Text Box 39">
            <a:extLst>
              <a:ext uri="{FF2B5EF4-FFF2-40B4-BE49-F238E27FC236}">
                <a16:creationId xmlns:a16="http://schemas.microsoft.com/office/drawing/2014/main" id="{B9118464-638B-402E-ACA4-D2D940156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9388" y="3692673"/>
            <a:ext cx="1203325" cy="484188"/>
          </a:xfrm>
          <a:prstGeom prst="rect">
            <a:avLst/>
          </a:prstGeom>
          <a:solidFill>
            <a:srgbClr val="E5F7E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Consultoría de Seguridad</a:t>
            </a: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(Ricardo Cañizares)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46" name="Line 38">
            <a:extLst>
              <a:ext uri="{FF2B5EF4-FFF2-40B4-BE49-F238E27FC236}">
                <a16:creationId xmlns:a16="http://schemas.microsoft.com/office/drawing/2014/main" id="{F2DFDD03-BCE2-41AE-A8DE-BD522C4CA962}"/>
              </a:ext>
            </a:extLst>
          </p:cNvPr>
          <p:cNvSpPr>
            <a:spLocks noChangeShapeType="1"/>
          </p:cNvSpPr>
          <p:nvPr/>
        </p:nvSpPr>
        <p:spPr bwMode="auto">
          <a:xfrm>
            <a:off x="7864475" y="3430320"/>
            <a:ext cx="3333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47" name="Line 37">
            <a:extLst>
              <a:ext uri="{FF2B5EF4-FFF2-40B4-BE49-F238E27FC236}">
                <a16:creationId xmlns:a16="http://schemas.microsoft.com/office/drawing/2014/main" id="{FC5C1145-51E2-4210-BCEB-9456A23F296C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4701" y="1760745"/>
            <a:ext cx="6350" cy="18239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48" name="Line 36">
            <a:extLst>
              <a:ext uri="{FF2B5EF4-FFF2-40B4-BE49-F238E27FC236}">
                <a16:creationId xmlns:a16="http://schemas.microsoft.com/office/drawing/2014/main" id="{FE0AD689-556C-48E7-B27A-4DE2AC74F9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761538" y="1770270"/>
            <a:ext cx="6350" cy="104729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49" name="Text Box 35">
            <a:extLst>
              <a:ext uri="{FF2B5EF4-FFF2-40B4-BE49-F238E27FC236}">
                <a16:creationId xmlns:a16="http://schemas.microsoft.com/office/drawing/2014/main" id="{061FEDB6-79BC-4E00-A29C-214924081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2875" y="4257822"/>
            <a:ext cx="1044575" cy="517525"/>
          </a:xfrm>
          <a:prstGeom prst="rect">
            <a:avLst/>
          </a:prstGeom>
          <a:solidFill>
            <a:srgbClr val="E5F7E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Sistemas de Seguridad</a:t>
            </a: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(Antonio Fernandez)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50" name="Text Box 34">
            <a:extLst>
              <a:ext uri="{FF2B5EF4-FFF2-40B4-BE49-F238E27FC236}">
                <a16:creationId xmlns:a16="http://schemas.microsoft.com/office/drawing/2014/main" id="{2004F975-CB1A-4904-B6C3-EA0BAD1A8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9875" y="4818211"/>
            <a:ext cx="923925" cy="331787"/>
          </a:xfrm>
          <a:prstGeom prst="rect">
            <a:avLst/>
          </a:prstGeom>
          <a:solidFill>
            <a:srgbClr val="E5F7E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Inteligencia</a:t>
            </a: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(Mª Luisa Diaz)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51" name="Text Box 33">
            <a:extLst>
              <a:ext uri="{FF2B5EF4-FFF2-40B4-BE49-F238E27FC236}">
                <a16:creationId xmlns:a16="http://schemas.microsoft.com/office/drawing/2014/main" id="{4A083DA3-C4DD-48BC-9962-C2420850B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226198"/>
            <a:ext cx="1073150" cy="341313"/>
          </a:xfrm>
          <a:prstGeom prst="rect">
            <a:avLst/>
          </a:prstGeom>
          <a:solidFill>
            <a:srgbClr val="E5F7E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Ciberseguridad</a:t>
            </a: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(Ricardo Cañizares)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52" name="Line 32">
            <a:extLst>
              <a:ext uri="{FF2B5EF4-FFF2-40B4-BE49-F238E27FC236}">
                <a16:creationId xmlns:a16="http://schemas.microsoft.com/office/drawing/2014/main" id="{B4A65359-FE8F-4C41-ADEB-D599B78A3C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43813" y="4200673"/>
            <a:ext cx="0" cy="11366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53" name="Line 31">
            <a:extLst>
              <a:ext uri="{FF2B5EF4-FFF2-40B4-BE49-F238E27FC236}">
                <a16:creationId xmlns:a16="http://schemas.microsoft.com/office/drawing/2014/main" id="{9880A93E-96A2-4499-B3F4-85427EF6375B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1738" y="4500711"/>
            <a:ext cx="8096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54" name="Text Box 30">
            <a:extLst>
              <a:ext uri="{FF2B5EF4-FFF2-40B4-BE49-F238E27FC236}">
                <a16:creationId xmlns:a16="http://schemas.microsoft.com/office/drawing/2014/main" id="{31C44BB8-5129-4B46-B825-85E0500097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6688" y="3678386"/>
            <a:ext cx="1030287" cy="468312"/>
          </a:xfrm>
          <a:prstGeom prst="rect">
            <a:avLst/>
          </a:prstGeom>
          <a:solidFill>
            <a:srgbClr val="E5F7E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Sistemas de la Información</a:t>
            </a: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(Katia Costa)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55" name="Text Box 29">
            <a:extLst>
              <a:ext uri="{FF2B5EF4-FFF2-40B4-BE49-F238E27FC236}">
                <a16:creationId xmlns:a16="http://schemas.microsoft.com/office/drawing/2014/main" id="{E8F8A834-9E28-4F0E-A5C7-89159D996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8875" y="2866224"/>
            <a:ext cx="1660525" cy="658812"/>
          </a:xfrm>
          <a:prstGeom prst="rect">
            <a:avLst/>
          </a:prstGeom>
          <a:solidFill>
            <a:srgbClr val="7ED4A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Dirección </a:t>
            </a: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Transformación Digital</a:t>
            </a: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(Juan Manuel Caballero</a:t>
            </a:r>
            <a:r>
              <a:rPr kumimoji="0" lang="es-ES" altLang="es-E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56" name="Line 28">
            <a:extLst>
              <a:ext uri="{FF2B5EF4-FFF2-40B4-BE49-F238E27FC236}">
                <a16:creationId xmlns:a16="http://schemas.microsoft.com/office/drawing/2014/main" id="{67ABE292-9AEF-4B92-90F9-C4D5A78232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19788" y="1779796"/>
            <a:ext cx="1586" cy="104832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57" name="Line 27">
            <a:extLst>
              <a:ext uri="{FF2B5EF4-FFF2-40B4-BE49-F238E27FC236}">
                <a16:creationId xmlns:a16="http://schemas.microsoft.com/office/drawing/2014/main" id="{65E95E84-CD2D-4D89-86FE-2BF9FBBE139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524511"/>
            <a:ext cx="11271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58" name="Line 26">
            <a:extLst>
              <a:ext uri="{FF2B5EF4-FFF2-40B4-BE49-F238E27FC236}">
                <a16:creationId xmlns:a16="http://schemas.microsoft.com/office/drawing/2014/main" id="{6EB7A158-F3A0-4ECC-886D-C340B46DF1C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003811"/>
            <a:ext cx="11271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59" name="Line 25">
            <a:extLst>
              <a:ext uri="{FF2B5EF4-FFF2-40B4-BE49-F238E27FC236}">
                <a16:creationId xmlns:a16="http://schemas.microsoft.com/office/drawing/2014/main" id="{F5D0DF05-6352-4E45-93E7-32CBDF7AD1C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0" y="3497411"/>
            <a:ext cx="0" cy="10112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60" name="Text Box 10">
            <a:extLst>
              <a:ext uri="{FF2B5EF4-FFF2-40B4-BE49-F238E27FC236}">
                <a16:creationId xmlns:a16="http://schemas.microsoft.com/office/drawing/2014/main" id="{860F9655-4967-41C0-8E27-29D333600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5913" y="6036202"/>
            <a:ext cx="1398587" cy="346075"/>
          </a:xfrm>
          <a:prstGeom prst="rect">
            <a:avLst/>
          </a:prstGeom>
          <a:solidFill>
            <a:srgbClr val="E5F7E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Eficiencia Operativa</a:t>
            </a: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(Hector González)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61" name="Text Box 7">
            <a:extLst>
              <a:ext uri="{FF2B5EF4-FFF2-40B4-BE49-F238E27FC236}">
                <a16:creationId xmlns:a16="http://schemas.microsoft.com/office/drawing/2014/main" id="{6700492B-06B3-442F-B056-F143A6406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5788" y="5766312"/>
            <a:ext cx="1384300" cy="495300"/>
          </a:xfrm>
          <a:prstGeom prst="rect">
            <a:avLst/>
          </a:prstGeom>
          <a:solidFill>
            <a:srgbClr val="E5F7E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Gestión Información Personas</a:t>
            </a: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(José María Castro)- FS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63" name="Line 24">
            <a:extLst>
              <a:ext uri="{FF2B5EF4-FFF2-40B4-BE49-F238E27FC236}">
                <a16:creationId xmlns:a16="http://schemas.microsoft.com/office/drawing/2014/main" id="{E0A42F2A-0372-491E-8490-DA2311EB632E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9675" y="4984898"/>
            <a:ext cx="8096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64" name="Text Box 23">
            <a:extLst>
              <a:ext uri="{FF2B5EF4-FFF2-40B4-BE49-F238E27FC236}">
                <a16:creationId xmlns:a16="http://schemas.microsoft.com/office/drawing/2014/main" id="{776CE5B1-8E61-4484-A491-D49F644AF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6688" y="4256236"/>
            <a:ext cx="1030287" cy="468312"/>
          </a:xfrm>
          <a:prstGeom prst="rect">
            <a:avLst/>
          </a:prstGeom>
          <a:solidFill>
            <a:srgbClr val="E5F7E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Transformación Digital</a:t>
            </a: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(Andrés de la Rosa)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65" name="Line 22">
            <a:extLst>
              <a:ext uri="{FF2B5EF4-FFF2-40B4-BE49-F238E27FC236}">
                <a16:creationId xmlns:a16="http://schemas.microsoft.com/office/drawing/2014/main" id="{274643CF-E4C6-470A-B650-ECFE3C018C6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0" y="3916511"/>
            <a:ext cx="11271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66" name="Line 21">
            <a:extLst>
              <a:ext uri="{FF2B5EF4-FFF2-40B4-BE49-F238E27FC236}">
                <a16:creationId xmlns:a16="http://schemas.microsoft.com/office/drawing/2014/main" id="{86921FF0-9DE4-4960-B005-13A19F25556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0" y="4529286"/>
            <a:ext cx="11271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67" name="Line 20">
            <a:extLst>
              <a:ext uri="{FF2B5EF4-FFF2-40B4-BE49-F238E27FC236}">
                <a16:creationId xmlns:a16="http://schemas.microsoft.com/office/drawing/2014/main" id="{9DCB0524-CD95-452E-A285-5106BF6696C4}"/>
              </a:ext>
            </a:extLst>
          </p:cNvPr>
          <p:cNvSpPr>
            <a:spLocks noChangeShapeType="1"/>
          </p:cNvSpPr>
          <p:nvPr/>
        </p:nvSpPr>
        <p:spPr bwMode="auto">
          <a:xfrm>
            <a:off x="7572375" y="5381773"/>
            <a:ext cx="8255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68" name="Text Box 19">
            <a:extLst>
              <a:ext uri="{FF2B5EF4-FFF2-40B4-BE49-F238E27FC236}">
                <a16:creationId xmlns:a16="http://schemas.microsoft.com/office/drawing/2014/main" id="{B49D1AB7-E176-4953-8103-1BD437981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05950" y="4292748"/>
            <a:ext cx="1028700" cy="482600"/>
          </a:xfrm>
          <a:prstGeom prst="rect">
            <a:avLst/>
          </a:prstGeom>
          <a:solidFill>
            <a:srgbClr val="E5F7E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Marketing y Comunicación</a:t>
            </a: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(Beatriz Caparros)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69" name="Text Box 18">
            <a:extLst>
              <a:ext uri="{FF2B5EF4-FFF2-40B4-BE49-F238E27FC236}">
                <a16:creationId xmlns:a16="http://schemas.microsoft.com/office/drawing/2014/main" id="{863AAE4A-0613-49E2-B5EA-FF75FEBB1F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36113" y="5365898"/>
            <a:ext cx="982662" cy="436563"/>
          </a:xfrm>
          <a:prstGeom prst="rect">
            <a:avLst/>
          </a:prstGeom>
          <a:solidFill>
            <a:srgbClr val="E5F7E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Experiencia de Cliente</a:t>
            </a: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70" name="Line 17">
            <a:extLst>
              <a:ext uri="{FF2B5EF4-FFF2-40B4-BE49-F238E27FC236}">
                <a16:creationId xmlns:a16="http://schemas.microsoft.com/office/drawing/2014/main" id="{BD68E90B-9BAD-43A0-8321-BA5B6EA954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1250" y="4827736"/>
            <a:ext cx="1143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71" name="Line 16">
            <a:extLst>
              <a:ext uri="{FF2B5EF4-FFF2-40B4-BE49-F238E27FC236}">
                <a16:creationId xmlns:a16="http://schemas.microsoft.com/office/drawing/2014/main" id="{EB6DF587-78E0-4B7E-BA38-42E48743F28D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1250" y="5337323"/>
            <a:ext cx="1143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72" name="Line 15">
            <a:extLst>
              <a:ext uri="{FF2B5EF4-FFF2-40B4-BE49-F238E27FC236}">
                <a16:creationId xmlns:a16="http://schemas.microsoft.com/office/drawing/2014/main" id="{EDE78CEF-641F-4D0C-94D8-9DE2089946D8}"/>
              </a:ext>
            </a:extLst>
          </p:cNvPr>
          <p:cNvSpPr>
            <a:spLocks noChangeShapeType="1"/>
          </p:cNvSpPr>
          <p:nvPr/>
        </p:nvSpPr>
        <p:spPr bwMode="auto">
          <a:xfrm>
            <a:off x="9417050" y="4534048"/>
            <a:ext cx="8413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73" name="Line 14">
            <a:extLst>
              <a:ext uri="{FF2B5EF4-FFF2-40B4-BE49-F238E27FC236}">
                <a16:creationId xmlns:a16="http://schemas.microsoft.com/office/drawing/2014/main" id="{65FBA993-E6A2-4DA4-8774-E748BE4902D3}"/>
              </a:ext>
            </a:extLst>
          </p:cNvPr>
          <p:cNvSpPr>
            <a:spLocks noChangeShapeType="1"/>
          </p:cNvSpPr>
          <p:nvPr/>
        </p:nvSpPr>
        <p:spPr bwMode="auto">
          <a:xfrm>
            <a:off x="9409113" y="3956198"/>
            <a:ext cx="8413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74" name="Line 13">
            <a:extLst>
              <a:ext uri="{FF2B5EF4-FFF2-40B4-BE49-F238E27FC236}">
                <a16:creationId xmlns:a16="http://schemas.microsoft.com/office/drawing/2014/main" id="{0D442055-B69C-449E-A4BD-2A15D43971C7}"/>
              </a:ext>
            </a:extLst>
          </p:cNvPr>
          <p:cNvSpPr>
            <a:spLocks noChangeShapeType="1"/>
          </p:cNvSpPr>
          <p:nvPr/>
        </p:nvSpPr>
        <p:spPr bwMode="auto">
          <a:xfrm>
            <a:off x="9424988" y="5099198"/>
            <a:ext cx="8413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76" name="Rectangle 93">
            <a:extLst>
              <a:ext uri="{FF2B5EF4-FFF2-40B4-BE49-F238E27FC236}">
                <a16:creationId xmlns:a16="http://schemas.microsoft.com/office/drawing/2014/main" id="{C120C3B1-CD37-4583-8FC3-F7A899728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177" name="Rectangle 132">
            <a:extLst>
              <a:ext uri="{FF2B5EF4-FFF2-40B4-BE49-F238E27FC236}">
                <a16:creationId xmlns:a16="http://schemas.microsoft.com/office/drawing/2014/main" id="{2AF70182-75C9-453F-815E-DB4F90007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78" name="Rectangle 139">
            <a:extLst>
              <a:ext uri="{FF2B5EF4-FFF2-40B4-BE49-F238E27FC236}">
                <a16:creationId xmlns:a16="http://schemas.microsoft.com/office/drawing/2014/main" id="{9542252A-2DB9-4264-A2F6-EABF1E4E3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4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	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0" name="Line 46">
            <a:extLst>
              <a:ext uri="{FF2B5EF4-FFF2-40B4-BE49-F238E27FC236}">
                <a16:creationId xmlns:a16="http://schemas.microsoft.com/office/drawing/2014/main" id="{3BD8756A-5978-4CC3-A144-E2431860B70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72778" y="5427044"/>
            <a:ext cx="104775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1" name="Line 46">
            <a:extLst>
              <a:ext uri="{FF2B5EF4-FFF2-40B4-BE49-F238E27FC236}">
                <a16:creationId xmlns:a16="http://schemas.microsoft.com/office/drawing/2014/main" id="{A16E33BD-2C1E-4970-BBD3-628453F8510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9711" y="5988754"/>
            <a:ext cx="104775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2" name="Line 46">
            <a:extLst>
              <a:ext uri="{FF2B5EF4-FFF2-40B4-BE49-F238E27FC236}">
                <a16:creationId xmlns:a16="http://schemas.microsoft.com/office/drawing/2014/main" id="{DA12DD85-5269-424C-A437-42BB2F99A72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72767" y="6498207"/>
            <a:ext cx="104775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" name="Line 31">
            <a:extLst>
              <a:ext uri="{FF2B5EF4-FFF2-40B4-BE49-F238E27FC236}">
                <a16:creationId xmlns:a16="http://schemas.microsoft.com/office/drawing/2014/main" id="{5FF6E56D-2E99-419D-B524-E4B4E7A17B9A}"/>
              </a:ext>
            </a:extLst>
          </p:cNvPr>
          <p:cNvSpPr>
            <a:spLocks noChangeShapeType="1"/>
          </p:cNvSpPr>
          <p:nvPr/>
        </p:nvSpPr>
        <p:spPr bwMode="auto">
          <a:xfrm>
            <a:off x="7869607" y="3843213"/>
            <a:ext cx="8096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4" name="Line 31">
            <a:extLst>
              <a:ext uri="{FF2B5EF4-FFF2-40B4-BE49-F238E27FC236}">
                <a16:creationId xmlns:a16="http://schemas.microsoft.com/office/drawing/2014/main" id="{1108A719-DFA9-43B5-9178-2B88F15CCBFE}"/>
              </a:ext>
            </a:extLst>
          </p:cNvPr>
          <p:cNvSpPr>
            <a:spLocks noChangeShapeType="1"/>
          </p:cNvSpPr>
          <p:nvPr/>
        </p:nvSpPr>
        <p:spPr bwMode="auto">
          <a:xfrm>
            <a:off x="7873954" y="4300422"/>
            <a:ext cx="8096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5" name="Line 31">
            <a:extLst>
              <a:ext uri="{FF2B5EF4-FFF2-40B4-BE49-F238E27FC236}">
                <a16:creationId xmlns:a16="http://schemas.microsoft.com/office/drawing/2014/main" id="{B8B2CB42-13B8-41ED-AC8D-340ABDEEE39C}"/>
              </a:ext>
            </a:extLst>
          </p:cNvPr>
          <p:cNvSpPr>
            <a:spLocks noChangeShapeType="1"/>
          </p:cNvSpPr>
          <p:nvPr/>
        </p:nvSpPr>
        <p:spPr bwMode="auto">
          <a:xfrm>
            <a:off x="7878302" y="4801177"/>
            <a:ext cx="8096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6" name="Line 31">
            <a:extLst>
              <a:ext uri="{FF2B5EF4-FFF2-40B4-BE49-F238E27FC236}">
                <a16:creationId xmlns:a16="http://schemas.microsoft.com/office/drawing/2014/main" id="{EE0FCD21-8076-4854-BF50-FF4A19CEF8B5}"/>
              </a:ext>
            </a:extLst>
          </p:cNvPr>
          <p:cNvSpPr>
            <a:spLocks noChangeShapeType="1"/>
          </p:cNvSpPr>
          <p:nvPr/>
        </p:nvSpPr>
        <p:spPr bwMode="auto">
          <a:xfrm>
            <a:off x="7882650" y="5232261"/>
            <a:ext cx="8096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7" name="Line 31">
            <a:extLst>
              <a:ext uri="{FF2B5EF4-FFF2-40B4-BE49-F238E27FC236}">
                <a16:creationId xmlns:a16="http://schemas.microsoft.com/office/drawing/2014/main" id="{623FF98F-001F-45EC-81D3-28FA2495B0E6}"/>
              </a:ext>
            </a:extLst>
          </p:cNvPr>
          <p:cNvSpPr>
            <a:spLocks noChangeShapeType="1"/>
          </p:cNvSpPr>
          <p:nvPr/>
        </p:nvSpPr>
        <p:spPr bwMode="auto">
          <a:xfrm>
            <a:off x="7895706" y="5698175"/>
            <a:ext cx="8096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8" name="Line 31">
            <a:extLst>
              <a:ext uri="{FF2B5EF4-FFF2-40B4-BE49-F238E27FC236}">
                <a16:creationId xmlns:a16="http://schemas.microsoft.com/office/drawing/2014/main" id="{274FD9FF-1316-4EAC-A948-285E166F10F7}"/>
              </a:ext>
            </a:extLst>
          </p:cNvPr>
          <p:cNvSpPr>
            <a:spLocks noChangeShapeType="1"/>
          </p:cNvSpPr>
          <p:nvPr/>
        </p:nvSpPr>
        <p:spPr bwMode="auto">
          <a:xfrm>
            <a:off x="7882637" y="6233757"/>
            <a:ext cx="8096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9" name="Line 31">
            <a:extLst>
              <a:ext uri="{FF2B5EF4-FFF2-40B4-BE49-F238E27FC236}">
                <a16:creationId xmlns:a16="http://schemas.microsoft.com/office/drawing/2014/main" id="{A3079BC3-5A76-4606-9078-DE4C4AB311C7}"/>
              </a:ext>
            </a:extLst>
          </p:cNvPr>
          <p:cNvSpPr>
            <a:spLocks noChangeShapeType="1"/>
          </p:cNvSpPr>
          <p:nvPr/>
        </p:nvSpPr>
        <p:spPr bwMode="auto">
          <a:xfrm>
            <a:off x="7782484" y="6246813"/>
            <a:ext cx="8096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0" name="Line 13">
            <a:extLst>
              <a:ext uri="{FF2B5EF4-FFF2-40B4-BE49-F238E27FC236}">
                <a16:creationId xmlns:a16="http://schemas.microsoft.com/office/drawing/2014/main" id="{9ABE5AB0-D46E-4F7B-AF08-0EB803BAF7E8}"/>
              </a:ext>
            </a:extLst>
          </p:cNvPr>
          <p:cNvSpPr>
            <a:spLocks noChangeShapeType="1"/>
          </p:cNvSpPr>
          <p:nvPr/>
        </p:nvSpPr>
        <p:spPr bwMode="auto">
          <a:xfrm>
            <a:off x="9438044" y="5521565"/>
            <a:ext cx="8413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1" name="Line 48">
            <a:extLst>
              <a:ext uri="{FF2B5EF4-FFF2-40B4-BE49-F238E27FC236}">
                <a16:creationId xmlns:a16="http://schemas.microsoft.com/office/drawing/2014/main" id="{80FA22EF-F6D0-43EA-B02D-12CB4AF1179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72502" y="2710142"/>
            <a:ext cx="3950" cy="16643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" name="Line 48">
            <a:extLst>
              <a:ext uri="{FF2B5EF4-FFF2-40B4-BE49-F238E27FC236}">
                <a16:creationId xmlns:a16="http://schemas.microsoft.com/office/drawing/2014/main" id="{2982CF8F-CC11-4B18-9775-AF896F0AD6D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91585" y="2714489"/>
            <a:ext cx="3950" cy="16643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90303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323</Words>
  <Application>Microsoft Office PowerPoint</Application>
  <PresentationFormat>Panorámica</PresentationFormat>
  <Paragraphs>96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 Ignacio Velo Antolín</dc:creator>
  <cp:lastModifiedBy> Ignacio Velo Antolín</cp:lastModifiedBy>
  <cp:revision>2</cp:revision>
  <dcterms:created xsi:type="dcterms:W3CDTF">2022-07-18T08:53:27Z</dcterms:created>
  <dcterms:modified xsi:type="dcterms:W3CDTF">2022-07-18T09:02:37Z</dcterms:modified>
</cp:coreProperties>
</file>